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sldIdLst>
    <p:sldId id="261" r:id="rId2"/>
    <p:sldId id="317" r:id="rId3"/>
    <p:sldId id="318" r:id="rId4"/>
    <p:sldId id="264" r:id="rId5"/>
    <p:sldId id="315" r:id="rId6"/>
    <p:sldId id="316" r:id="rId7"/>
    <p:sldId id="305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C050E"/>
    <a:srgbClr val="E0414A"/>
    <a:srgbClr val="FF1919"/>
    <a:srgbClr val="85000B"/>
    <a:srgbClr val="CC0000"/>
    <a:srgbClr val="A6A6A6"/>
    <a:srgbClr val="FF2F2F"/>
    <a:srgbClr val="DD001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0" y="60"/>
      </p:cViewPr>
      <p:guideLst>
        <p:guide orient="horz" pos="2120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B25E-F66E-44BE-85A3-62191936F5C2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D03D-ED54-44F4-93D3-469DD7E833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03D-ED54-44F4-93D3-469DD7E8332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766475-3C67-4DF2-BE17-F0B0C8E38830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48D3E-B07C-4BE8-84F7-DD272BD05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442258" y="2442934"/>
            <a:ext cx="5222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4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Microeconomics</a:t>
            </a:r>
          </a:p>
        </p:txBody>
      </p:sp>
      <p:sp>
        <p:nvSpPr>
          <p:cNvPr id="28" name="文本框 27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198543" y="4232714"/>
            <a:ext cx="2687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Lihua  Xu</a:t>
            </a: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03438" y="5498149"/>
            <a:ext cx="8890144" cy="432000"/>
            <a:chOff x="117567" y="5691189"/>
            <a:chExt cx="8890144" cy="43200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7567" y="5912402"/>
              <a:ext cx="810000" cy="0"/>
            </a:xfrm>
            <a:prstGeom prst="line">
              <a:avLst/>
            </a:prstGeom>
            <a:ln w="12700">
              <a:solidFill>
                <a:srgbClr val="E306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72711" y="5907189"/>
              <a:ext cx="5535000" cy="0"/>
            </a:xfrm>
            <a:prstGeom prst="line">
              <a:avLst/>
            </a:prstGeom>
            <a:ln w="1270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159868" y="5691189"/>
              <a:ext cx="2083154" cy="432000"/>
              <a:chOff x="1064303" y="5622335"/>
              <a:chExt cx="2083154" cy="43200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16145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0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圆角矩形 29"/>
              <p:cNvSpPr>
                <a:spLocks noChangeAspect="1"/>
              </p:cNvSpPr>
              <p:nvPr/>
            </p:nvSpPr>
            <p:spPr>
              <a:xfrm>
                <a:off x="10643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圆角矩形 30"/>
              <p:cNvSpPr>
                <a:spLocks noChangeAspect="1"/>
              </p:cNvSpPr>
              <p:nvPr/>
            </p:nvSpPr>
            <p:spPr>
              <a:xfrm>
                <a:off x="21647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32" name="圆角矩形 31"/>
              <p:cNvSpPr>
                <a:spLocks noChangeAspect="1"/>
              </p:cNvSpPr>
              <p:nvPr/>
            </p:nvSpPr>
            <p:spPr>
              <a:xfrm>
                <a:off x="2714904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9101" y="-8313"/>
            <a:ext cx="2612976" cy="4400343"/>
            <a:chOff x="439101" y="-8313"/>
            <a:chExt cx="2612976" cy="4400343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-454583" y="885371"/>
              <a:ext cx="4400343" cy="2612976"/>
            </a:xfrm>
            <a:custGeom>
              <a:avLst/>
              <a:gdLst>
                <a:gd name="connsiteX0" fmla="*/ 0 w 4400343"/>
                <a:gd name="connsiteY0" fmla="*/ 2612976 h 2612976"/>
                <a:gd name="connsiteX1" fmla="*/ 0 w 4400343"/>
                <a:gd name="connsiteY1" fmla="*/ 0 h 2612976"/>
                <a:gd name="connsiteX2" fmla="*/ 3093855 w 4400343"/>
                <a:gd name="connsiteY2" fmla="*/ 0 h 2612976"/>
                <a:gd name="connsiteX3" fmla="*/ 4400343 w 4400343"/>
                <a:gd name="connsiteY3" fmla="*/ 1306488 h 2612976"/>
                <a:gd name="connsiteX4" fmla="*/ 3093855 w 4400343"/>
                <a:gd name="connsiteY4" fmla="*/ 2612976 h 2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343" h="2612976">
                  <a:moveTo>
                    <a:pt x="0" y="2612976"/>
                  </a:moveTo>
                  <a:lnTo>
                    <a:pt x="0" y="0"/>
                  </a:lnTo>
                  <a:lnTo>
                    <a:pt x="3093855" y="0"/>
                  </a:lnTo>
                  <a:cubicBezTo>
                    <a:pt x="3815408" y="0"/>
                    <a:pt x="4400343" y="584935"/>
                    <a:pt x="4400343" y="1306488"/>
                  </a:cubicBezTo>
                  <a:cubicBezTo>
                    <a:pt x="4400343" y="2028041"/>
                    <a:pt x="3815408" y="2612976"/>
                    <a:pt x="3093855" y="2612976"/>
                  </a:cubicBezTo>
                  <a:close/>
                </a:path>
              </a:pathLst>
            </a:custGeom>
            <a:gradFill>
              <a:gsLst>
                <a:gs pos="0">
                  <a:srgbClr val="8E040D"/>
                </a:gs>
                <a:gs pos="100000">
                  <a:srgbClr val="E40613"/>
                </a:gs>
              </a:gsLst>
              <a:lin ang="10800000" scaled="0"/>
            </a:gradFill>
            <a:ln w="25400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83589" y="1834933"/>
              <a:ext cx="2323999" cy="2323999"/>
              <a:chOff x="3393105" y="2094170"/>
              <a:chExt cx="2664367" cy="266436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393105" y="2094170"/>
                <a:ext cx="2664367" cy="26643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55434" y="2332885"/>
                <a:ext cx="2167846" cy="21678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9" name="Picture 2" descr="E:\Hou\信息化建设\web\校徽相关\xjtu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" t="76636" r="53439"/>
            <a:stretch>
              <a:fillRect/>
            </a:stretch>
          </p:blipFill>
          <p:spPr bwMode="auto">
            <a:xfrm>
              <a:off x="579253" y="503503"/>
              <a:ext cx="2332671" cy="65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7" t="7404" r="17787" b="7404"/>
            <a:stretch>
              <a:fillRect/>
            </a:stretch>
          </p:blipFill>
          <p:spPr>
            <a:xfrm>
              <a:off x="884497" y="2135841"/>
              <a:ext cx="1722182" cy="1722182"/>
            </a:xfrm>
            <a:custGeom>
              <a:avLst/>
              <a:gdLst>
                <a:gd name="connsiteX0" fmla="*/ 1944000 w 3888000"/>
                <a:gd name="connsiteY0" fmla="*/ 0 h 3888000"/>
                <a:gd name="connsiteX1" fmla="*/ 3888000 w 3888000"/>
                <a:gd name="connsiteY1" fmla="*/ 1944000 h 3888000"/>
                <a:gd name="connsiteX2" fmla="*/ 1944000 w 3888000"/>
                <a:gd name="connsiteY2" fmla="*/ 3888000 h 3888000"/>
                <a:gd name="connsiteX3" fmla="*/ 0 w 3888000"/>
                <a:gd name="connsiteY3" fmla="*/ 1944000 h 3888000"/>
                <a:gd name="connsiteX4" fmla="*/ 1944000 w 3888000"/>
                <a:gd name="connsiteY4" fmla="*/ 0 h 38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000" h="3888000">
                  <a:moveTo>
                    <a:pt x="1944000" y="0"/>
                  </a:moveTo>
                  <a:cubicBezTo>
                    <a:pt x="3017642" y="0"/>
                    <a:pt x="3888000" y="870358"/>
                    <a:pt x="3888000" y="1944000"/>
                  </a:cubicBezTo>
                  <a:cubicBezTo>
                    <a:pt x="3888000" y="3017642"/>
                    <a:pt x="3017642" y="3888000"/>
                    <a:pt x="1944000" y="3888000"/>
                  </a:cubicBezTo>
                  <a:cubicBezTo>
                    <a:pt x="870358" y="3888000"/>
                    <a:pt x="0" y="3017642"/>
                    <a:pt x="0" y="1944000"/>
                  </a:cubicBezTo>
                  <a:cubicBezTo>
                    <a:pt x="0" y="870358"/>
                    <a:pt x="870358" y="0"/>
                    <a:pt x="1944000" y="0"/>
                  </a:cubicBezTo>
                  <a:close/>
                </a:path>
              </a:pathLst>
            </a:custGeom>
          </p:spPr>
        </p:pic>
      </p:grpSp>
      <p:sp>
        <p:nvSpPr>
          <p:cNvPr id="20" name="矩形 19"/>
          <p:cNvSpPr/>
          <p:nvPr/>
        </p:nvSpPr>
        <p:spPr>
          <a:xfrm>
            <a:off x="3391458" y="811368"/>
            <a:ext cx="56972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Summer School Project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604260" y="5237480"/>
            <a:ext cx="6760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Xi’an Jiaotong University </a:t>
            </a:r>
          </a:p>
          <a:p>
            <a:pPr algn="l" defTabSz="1218565"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         China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370651" y="444378"/>
            <a:ext cx="3886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Principles of Economics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370651" y="1176765"/>
            <a:ext cx="28111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Gains from Trade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370651" y="3030794"/>
            <a:ext cx="25666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Elasticity and </a:t>
            </a:r>
          </a:p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Its Applications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4511040" y="1167765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4737735" y="145542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23645" y="360812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4509040" y="2107531"/>
            <a:ext cx="540000" cy="540000"/>
            <a:chOff x="6782426" y="4000925"/>
            <a:chExt cx="928740" cy="928740"/>
          </a:xfrm>
        </p:grpSpPr>
        <p:grpSp>
          <p:nvGrpSpPr>
            <p:cNvPr id="88" name="组合 87"/>
            <p:cNvGrpSpPr/>
            <p:nvPr/>
          </p:nvGrpSpPr>
          <p:grpSpPr>
            <a:xfrm>
              <a:off x="6782426" y="4000925"/>
              <a:ext cx="928740" cy="928740"/>
              <a:chOff x="6585478" y="1661232"/>
              <a:chExt cx="928740" cy="92874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7118936" y="4312540"/>
              <a:ext cx="260967" cy="32818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4477290" y="4231441"/>
            <a:ext cx="540000" cy="540000"/>
            <a:chOff x="6782426" y="5362065"/>
            <a:chExt cx="928740" cy="928740"/>
          </a:xfrm>
        </p:grpSpPr>
        <p:grpSp>
          <p:nvGrpSpPr>
            <p:cNvPr id="94" name="组合 93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816329" y="1628395"/>
            <a:ext cx="2484000" cy="248400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947365" y="4530482"/>
            <a:ext cx="31235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 </a:t>
            </a: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1300731" y="2087509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5370651" y="2073617"/>
            <a:ext cx="32867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Supply and Demand</a:t>
            </a: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503325" y="3135513"/>
            <a:ext cx="540000" cy="540000"/>
            <a:chOff x="3635275" y="3872042"/>
            <a:chExt cx="720000" cy="720000"/>
          </a:xfrm>
        </p:grpSpPr>
        <p:sp>
          <p:nvSpPr>
            <p:cNvPr id="44" name="椭圆 43"/>
            <p:cNvSpPr/>
            <p:nvPr/>
          </p:nvSpPr>
          <p:spPr>
            <a:xfrm>
              <a:off x="3635275" y="3872042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28969" y="3965736"/>
              <a:ext cx="532612" cy="53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85959" y="4022726"/>
              <a:ext cx="418632" cy="418632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897626" y="4088042"/>
              <a:ext cx="216000" cy="28800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358586" y="4287057"/>
            <a:ext cx="190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roduction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4520470" y="5281731"/>
            <a:ext cx="540000" cy="540000"/>
            <a:chOff x="6782426" y="5362065"/>
            <a:chExt cx="928740" cy="928740"/>
          </a:xfrm>
        </p:grpSpPr>
        <p:grpSp>
          <p:nvGrpSpPr>
            <p:cNvPr id="8" name="组合 7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70651" y="5147482"/>
            <a:ext cx="37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Economist and </a:t>
            </a:r>
          </a:p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Economics Models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370830" y="2181225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college students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394146" y="553195"/>
            <a:ext cx="345821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senior high school</a:t>
            </a:r>
          </a:p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students 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4533265" y="217678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4737735" y="145542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33170" y="553217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816329" y="1628395"/>
            <a:ext cx="2484000" cy="248400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420950" y="4404752"/>
            <a:ext cx="38354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</a:t>
            </a:r>
            <a:r>
              <a:rPr lang="en-US" altLang="zh-CN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or</a:t>
            </a:r>
            <a:r>
              <a:rPr lang="en-US" altLang="zh-CN" sz="4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WHOM</a:t>
            </a:r>
            <a:r>
              <a:rPr lang="en-US" altLang="zh-CN" sz="48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?</a:t>
            </a:r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1300731" y="2087509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5394325" y="3570605"/>
            <a:ext cx="30276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anyone who is</a:t>
            </a:r>
          </a:p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interested </a:t>
            </a:r>
          </a:p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economics </a:t>
            </a: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4580795" y="3912671"/>
            <a:ext cx="540000" cy="540000"/>
            <a:chOff x="6782426" y="5362065"/>
            <a:chExt cx="928740" cy="928740"/>
          </a:xfrm>
        </p:grpSpPr>
        <p:grpSp>
          <p:nvGrpSpPr>
            <p:cNvPr id="8" name="组合 7"/>
            <p:cNvGrpSpPr/>
            <p:nvPr/>
          </p:nvGrpSpPr>
          <p:grpSpPr>
            <a:xfrm>
              <a:off x="6782426" y="5362065"/>
              <a:ext cx="928740" cy="928740"/>
              <a:chOff x="6585478" y="1661232"/>
              <a:chExt cx="928740" cy="92874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128729" y="5705784"/>
              <a:ext cx="305515" cy="22771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5" y="750198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6085" y="2907665"/>
            <a:ext cx="86296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Lihua Xu, PhD in economics</a:t>
            </a:r>
            <a:r>
              <a:rPr lang="en-US" altLang="zh-CN" sz="2000" b="1" dirty="0">
                <a:solidFill>
                  <a:srgbClr val="0070C0"/>
                </a:solidFill>
              </a:rPr>
              <a:t>,</a:t>
            </a:r>
            <a:r>
              <a:rPr lang="zh-CN" altLang="en-US" sz="2000" b="1" dirty="0">
                <a:solidFill>
                  <a:srgbClr val="0070C0"/>
                </a:solidFill>
                <a:sym typeface="+mn-ea"/>
              </a:rPr>
              <a:t>a master student supervisor</a:t>
            </a:r>
            <a:r>
              <a:rPr lang="en-US" altLang="zh-CN" sz="2000" b="1" dirty="0">
                <a:solidFill>
                  <a:srgbClr val="0070C0"/>
                </a:solidFill>
                <a:sym typeface="+mn-ea"/>
              </a:rPr>
              <a:t>,</a:t>
            </a:r>
            <a:r>
              <a:rPr lang="zh-CN" altLang="en-US" sz="2000" b="1" dirty="0">
                <a:solidFill>
                  <a:srgbClr val="0070C0"/>
                </a:solidFill>
              </a:rPr>
              <a:t>is an solution-oriented and experienced instructor in the School of Economics and Finance of Xi'an Jiaotong University</a:t>
            </a:r>
            <a:r>
              <a:rPr lang="en-US" altLang="zh-CN" sz="2000" b="1" dirty="0">
                <a:solidFill>
                  <a:srgbClr val="0070C0"/>
                </a:solidFill>
              </a:rPr>
              <a:t>,China.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 Her main research fields fall in the international trade theory and policy, microeconomics and business. She teaches international trade, business English, and microeconomics in English. </a:t>
            </a:r>
          </a:p>
          <a:p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 She has participated in and presided over the national and provincial projects. She also participated in and presided over a number of provincial and university-level educational reform projects. She has published more than 10 academic papers.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0225" y="289468"/>
            <a:ext cx="5106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information of the lecturer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53"/>
            <a:ext cx="9144000" cy="182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830" y="3134995"/>
            <a:ext cx="90951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solidFill>
                  <a:srgbClr val="00B0F0"/>
                </a:solidFill>
              </a:rPr>
              <a:t>2015, “Certificate of Excellence in Teaching ”by Lincoln Public Schools, </a:t>
            </a:r>
            <a:r>
              <a:rPr sz="2000" b="1" dirty="0" err="1">
                <a:solidFill>
                  <a:srgbClr val="00B0F0"/>
                </a:solidFill>
              </a:rPr>
              <a:t>Nebraska,USA</a:t>
            </a:r>
            <a:endParaRPr sz="2000" b="1" dirty="0">
              <a:solidFill>
                <a:srgbClr val="00B0F0"/>
              </a:solidFill>
            </a:endParaRPr>
          </a:p>
          <a:p>
            <a:r>
              <a:rPr sz="2000" b="1" dirty="0"/>
              <a:t>2015, ”Honorary Citizen” by Mayor of Lincoln ,</a:t>
            </a:r>
            <a:r>
              <a:rPr sz="2000" b="1" dirty="0" err="1"/>
              <a:t>Nebraska,USA</a:t>
            </a:r>
            <a:endParaRPr sz="2000" b="1" dirty="0"/>
          </a:p>
          <a:p>
            <a:r>
              <a:rPr sz="2000" b="1" dirty="0">
                <a:solidFill>
                  <a:srgbClr val="7030A0"/>
                </a:solidFill>
              </a:rPr>
              <a:t>2019, “Teaching Contribution Award” by School of Economics and Finance of Xi’an </a:t>
            </a:r>
            <a:r>
              <a:rPr sz="2000" b="1" dirty="0" err="1">
                <a:solidFill>
                  <a:srgbClr val="7030A0"/>
                </a:solidFill>
              </a:rPr>
              <a:t>Jiaotong</a:t>
            </a:r>
            <a:r>
              <a:rPr sz="2000" b="1" dirty="0">
                <a:solidFill>
                  <a:srgbClr val="7030A0"/>
                </a:solidFill>
              </a:rPr>
              <a:t> University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  <a:p>
            <a:r>
              <a:rPr sz="2000" b="1" dirty="0">
                <a:solidFill>
                  <a:srgbClr val="FF0000"/>
                </a:solidFill>
              </a:rPr>
              <a:t>2019, “Outstanding Teaching Award" by Xi'an </a:t>
            </a:r>
            <a:r>
              <a:rPr sz="2000" b="1" dirty="0" err="1">
                <a:solidFill>
                  <a:srgbClr val="FF0000"/>
                </a:solidFill>
              </a:rPr>
              <a:t>Jiaotong</a:t>
            </a:r>
            <a:r>
              <a:rPr sz="2000" b="1" dirty="0">
                <a:solidFill>
                  <a:srgbClr val="FF0000"/>
                </a:solidFill>
              </a:rPr>
              <a:t> University for English course "Microeconomics Theories and Applications"</a:t>
            </a:r>
          </a:p>
          <a:p>
            <a:r>
              <a:rPr sz="2000" b="1" dirty="0">
                <a:solidFill>
                  <a:srgbClr val="00B0F0"/>
                </a:solidFill>
              </a:rPr>
              <a:t>2021, “Outstanding Teaching Award" by Xi'an </a:t>
            </a:r>
            <a:r>
              <a:rPr sz="2000" b="1" dirty="0" err="1">
                <a:solidFill>
                  <a:srgbClr val="00B0F0"/>
                </a:solidFill>
              </a:rPr>
              <a:t>Jiaotong</a:t>
            </a:r>
            <a:r>
              <a:rPr sz="2000" b="1" dirty="0">
                <a:solidFill>
                  <a:srgbClr val="00B0F0"/>
                </a:solidFill>
              </a:rPr>
              <a:t> University for English course "Microeconomics Theories and Applications"</a:t>
            </a:r>
          </a:p>
          <a:p>
            <a:r>
              <a:rPr sz="2000" b="1" dirty="0"/>
              <a:t> 2021, ranked the third best teacher on the list of student’s evaluation of their teachers in School of Economics &amp; </a:t>
            </a:r>
            <a:r>
              <a:rPr sz="2000" b="1" dirty="0" err="1"/>
              <a:t>Finance，Xi'an</a:t>
            </a:r>
            <a:r>
              <a:rPr sz="2000" b="1" dirty="0"/>
              <a:t> </a:t>
            </a:r>
            <a:r>
              <a:rPr sz="2000" b="1" dirty="0" err="1"/>
              <a:t>Jiaotong</a:t>
            </a:r>
            <a:r>
              <a:rPr sz="2000" b="1" dirty="0"/>
              <a:t> University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0225" y="253273"/>
            <a:ext cx="41827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Main Awards for Teaching</a:t>
            </a:r>
            <a:endParaRPr lang="zh-CN" altLang="en-US" sz="24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4075251" y="429260"/>
            <a:ext cx="32143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 sessions: </a:t>
            </a:r>
          </a:p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16x50mins in total, </a:t>
            </a:r>
          </a:p>
          <a:p>
            <a:pPr algn="l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2x50mins each day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075251" y="2446130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time 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</a:p>
          <a:p>
            <a:pPr algn="l"/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July 18th -July 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5th</a:t>
            </a:r>
            <a:r>
              <a:rPr lang="zh-CN" altLang="en-US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2022, daily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072130" y="2606040"/>
            <a:ext cx="539750" cy="539750"/>
            <a:chOff x="6585478" y="1661232"/>
            <a:chExt cx="928740" cy="928740"/>
          </a:xfrm>
        </p:grpSpPr>
        <p:sp>
          <p:nvSpPr>
            <p:cNvPr id="84" name="椭圆 83"/>
            <p:cNvSpPr/>
            <p:nvPr/>
          </p:nvSpPr>
          <p:spPr>
            <a:xfrm>
              <a:off x="6585478" y="1661232"/>
              <a:ext cx="928740" cy="9287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6706336" y="1782090"/>
              <a:ext cx="687025" cy="6870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椭圆 85"/>
            <p:cNvSpPr/>
            <p:nvPr/>
          </p:nvSpPr>
          <p:spPr>
            <a:xfrm>
              <a:off x="6779848" y="1855602"/>
              <a:ext cx="540000" cy="540000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3862705" y="2719070"/>
            <a:ext cx="150495" cy="171450"/>
          </a:xfrm>
          <a:custGeom>
            <a:avLst/>
            <a:gdLst>
              <a:gd name="T0" fmla="*/ 381 w 598"/>
              <a:gd name="T1" fmla="*/ 84 h 674"/>
              <a:gd name="T2" fmla="*/ 296 w 598"/>
              <a:gd name="T3" fmla="*/ 169 h 674"/>
              <a:gd name="T4" fmla="*/ 212 w 598"/>
              <a:gd name="T5" fmla="*/ 169 h 674"/>
              <a:gd name="T6" fmla="*/ 127 w 598"/>
              <a:gd name="T7" fmla="*/ 84 h 674"/>
              <a:gd name="T8" fmla="*/ 212 w 598"/>
              <a:gd name="T9" fmla="*/ 0 h 674"/>
              <a:gd name="T10" fmla="*/ 296 w 598"/>
              <a:gd name="T11" fmla="*/ 0 h 674"/>
              <a:gd name="T12" fmla="*/ 381 w 598"/>
              <a:gd name="T13" fmla="*/ 84 h 674"/>
              <a:gd name="T14" fmla="*/ 421 w 598"/>
              <a:gd name="T15" fmla="*/ 84 h 674"/>
              <a:gd name="T16" fmla="*/ 423 w 598"/>
              <a:gd name="T17" fmla="*/ 103 h 674"/>
              <a:gd name="T18" fmla="*/ 317 w 598"/>
              <a:gd name="T19" fmla="*/ 209 h 674"/>
              <a:gd name="T20" fmla="*/ 191 w 598"/>
              <a:gd name="T21" fmla="*/ 209 h 674"/>
              <a:gd name="T22" fmla="*/ 85 w 598"/>
              <a:gd name="T23" fmla="*/ 103 h 674"/>
              <a:gd name="T24" fmla="*/ 87 w 598"/>
              <a:gd name="T25" fmla="*/ 84 h 674"/>
              <a:gd name="T26" fmla="*/ 0 w 598"/>
              <a:gd name="T27" fmla="*/ 188 h 674"/>
              <a:gd name="T28" fmla="*/ 0 w 598"/>
              <a:gd name="T29" fmla="*/ 569 h 674"/>
              <a:gd name="T30" fmla="*/ 106 w 598"/>
              <a:gd name="T31" fmla="*/ 674 h 674"/>
              <a:gd name="T32" fmla="*/ 387 w 598"/>
              <a:gd name="T33" fmla="*/ 674 h 674"/>
              <a:gd name="T34" fmla="*/ 272 w 598"/>
              <a:gd name="T35" fmla="*/ 500 h 674"/>
              <a:gd name="T36" fmla="*/ 461 w 598"/>
              <a:gd name="T37" fmla="*/ 311 h 674"/>
              <a:gd name="T38" fmla="*/ 508 w 598"/>
              <a:gd name="T39" fmla="*/ 317 h 674"/>
              <a:gd name="T40" fmla="*/ 508 w 598"/>
              <a:gd name="T41" fmla="*/ 188 h 674"/>
              <a:gd name="T42" fmla="*/ 421 w 598"/>
              <a:gd name="T43" fmla="*/ 84 h 674"/>
              <a:gd name="T44" fmla="*/ 238 w 598"/>
              <a:gd name="T45" fmla="*/ 422 h 674"/>
              <a:gd name="T46" fmla="*/ 238 w 598"/>
              <a:gd name="T47" fmla="*/ 422 h 674"/>
              <a:gd name="T48" fmla="*/ 106 w 598"/>
              <a:gd name="T49" fmla="*/ 422 h 674"/>
              <a:gd name="T50" fmla="*/ 85 w 598"/>
              <a:gd name="T51" fmla="*/ 401 h 674"/>
              <a:gd name="T52" fmla="*/ 106 w 598"/>
              <a:gd name="T53" fmla="*/ 380 h 674"/>
              <a:gd name="T54" fmla="*/ 238 w 598"/>
              <a:gd name="T55" fmla="*/ 380 h 674"/>
              <a:gd name="T56" fmla="*/ 259 w 598"/>
              <a:gd name="T57" fmla="*/ 401 h 674"/>
              <a:gd name="T58" fmla="*/ 238 w 598"/>
              <a:gd name="T59" fmla="*/ 422 h 674"/>
              <a:gd name="T60" fmla="*/ 280 w 598"/>
              <a:gd name="T61" fmla="*/ 338 h 674"/>
              <a:gd name="T62" fmla="*/ 280 w 598"/>
              <a:gd name="T63" fmla="*/ 338 h 674"/>
              <a:gd name="T64" fmla="*/ 106 w 598"/>
              <a:gd name="T65" fmla="*/ 338 h 674"/>
              <a:gd name="T66" fmla="*/ 85 w 598"/>
              <a:gd name="T67" fmla="*/ 317 h 674"/>
              <a:gd name="T68" fmla="*/ 106 w 598"/>
              <a:gd name="T69" fmla="*/ 296 h 674"/>
              <a:gd name="T70" fmla="*/ 280 w 598"/>
              <a:gd name="T71" fmla="*/ 296 h 674"/>
              <a:gd name="T72" fmla="*/ 302 w 598"/>
              <a:gd name="T73" fmla="*/ 317 h 674"/>
              <a:gd name="T74" fmla="*/ 280 w 598"/>
              <a:gd name="T75" fmla="*/ 338 h 674"/>
              <a:gd name="T76" fmla="*/ 496 w 598"/>
              <a:gd name="T77" fmla="*/ 369 h 674"/>
              <a:gd name="T78" fmla="*/ 463 w 598"/>
              <a:gd name="T79" fmla="*/ 365 h 674"/>
              <a:gd name="T80" fmla="*/ 328 w 598"/>
              <a:gd name="T81" fmla="*/ 500 h 674"/>
              <a:gd name="T82" fmla="*/ 434 w 598"/>
              <a:gd name="T83" fmla="*/ 632 h 674"/>
              <a:gd name="T84" fmla="*/ 463 w 598"/>
              <a:gd name="T85" fmla="*/ 635 h 674"/>
              <a:gd name="T86" fmla="*/ 598 w 598"/>
              <a:gd name="T87" fmla="*/ 500 h 674"/>
              <a:gd name="T88" fmla="*/ 496 w 598"/>
              <a:gd name="T89" fmla="*/ 369 h 674"/>
              <a:gd name="T90" fmla="*/ 539 w 598"/>
              <a:gd name="T91" fmla="*/ 481 h 674"/>
              <a:gd name="T92" fmla="*/ 539 w 598"/>
              <a:gd name="T93" fmla="*/ 481 h 674"/>
              <a:gd name="T94" fmla="*/ 496 w 598"/>
              <a:gd name="T95" fmla="*/ 523 h 674"/>
              <a:gd name="T96" fmla="*/ 463 w 598"/>
              <a:gd name="T97" fmla="*/ 557 h 674"/>
              <a:gd name="T98" fmla="*/ 425 w 598"/>
              <a:gd name="T99" fmla="*/ 557 h 674"/>
              <a:gd name="T100" fmla="*/ 386 w 598"/>
              <a:gd name="T101" fmla="*/ 519 h 674"/>
              <a:gd name="T102" fmla="*/ 386 w 598"/>
              <a:gd name="T103" fmla="*/ 481 h 674"/>
              <a:gd name="T104" fmla="*/ 425 w 598"/>
              <a:gd name="T105" fmla="*/ 481 h 674"/>
              <a:gd name="T106" fmla="*/ 444 w 598"/>
              <a:gd name="T107" fmla="*/ 500 h 674"/>
              <a:gd name="T108" fmla="*/ 496 w 598"/>
              <a:gd name="T109" fmla="*/ 447 h 674"/>
              <a:gd name="T110" fmla="*/ 501 w 598"/>
              <a:gd name="T111" fmla="*/ 443 h 674"/>
              <a:gd name="T112" fmla="*/ 539 w 598"/>
              <a:gd name="T113" fmla="*/ 443 h 674"/>
              <a:gd name="T114" fmla="*/ 539 w 598"/>
              <a:gd name="T115" fmla="*/ 481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105055" y="630687"/>
            <a:ext cx="540000" cy="540000"/>
            <a:chOff x="4605330" y="979808"/>
            <a:chExt cx="720000" cy="7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4605330" y="979808"/>
              <a:ext cx="720000" cy="720000"/>
              <a:chOff x="6585482" y="1661233"/>
              <a:chExt cx="928741" cy="928741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585482" y="1661233"/>
                <a:ext cx="928741" cy="9287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4869578" y="1208456"/>
              <a:ext cx="200334" cy="23526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103150" y="4512911"/>
            <a:ext cx="540000" cy="540000"/>
            <a:chOff x="6782426" y="4000925"/>
            <a:chExt cx="928740" cy="928740"/>
          </a:xfrm>
        </p:grpSpPr>
        <p:grpSp>
          <p:nvGrpSpPr>
            <p:cNvPr id="88" name="组合 87"/>
            <p:cNvGrpSpPr/>
            <p:nvPr/>
          </p:nvGrpSpPr>
          <p:grpSpPr>
            <a:xfrm>
              <a:off x="6782426" y="4000925"/>
              <a:ext cx="928740" cy="928740"/>
              <a:chOff x="6585478" y="1661232"/>
              <a:chExt cx="928740" cy="928740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6585478" y="1661232"/>
                <a:ext cx="928740" cy="9287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706336" y="1782090"/>
                <a:ext cx="687025" cy="68702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779848" y="1855602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7118936" y="4312540"/>
              <a:ext cx="260967" cy="32818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348615" y="1628140"/>
            <a:ext cx="2409825" cy="2484120"/>
            <a:chOff x="836778" y="1675054"/>
            <a:chExt cx="2004782" cy="2673043"/>
          </a:xfrm>
        </p:grpSpPr>
        <p:sp>
          <p:nvSpPr>
            <p:cNvPr id="67" name="椭圆 66"/>
            <p:cNvSpPr/>
            <p:nvPr/>
          </p:nvSpPr>
          <p:spPr>
            <a:xfrm>
              <a:off x="836778" y="1675054"/>
              <a:ext cx="2004782" cy="26730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034165" y="1914547"/>
              <a:ext cx="1631179" cy="2174905"/>
              <a:chOff x="3739822" y="2440887"/>
              <a:chExt cx="1970936" cy="1970936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739822" y="2440887"/>
                <a:ext cx="1970936" cy="19709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>
                <a:spLocks noChangeAspect="1"/>
              </p:cNvSpPr>
              <p:nvPr/>
            </p:nvSpPr>
            <p:spPr>
              <a:xfrm>
                <a:off x="3837054" y="2549460"/>
                <a:ext cx="1776466" cy="1776466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20"/>
          <p:cNvSpPr>
            <a:spLocks noChangeArrowheads="1"/>
          </p:cNvSpPr>
          <p:nvPr/>
        </p:nvSpPr>
        <p:spPr bwMode="auto">
          <a:xfrm>
            <a:off x="947365" y="4530482"/>
            <a:ext cx="5461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</a:p>
        </p:txBody>
      </p:sp>
      <p:pic>
        <p:nvPicPr>
          <p:cNvPr id="1026" name="Picture 2" descr="E:\Hou\信息化建设\web\校徽相关\xjtu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87582"/>
          <a:stretch>
            <a:fillRect/>
          </a:stretch>
        </p:blipFill>
        <p:spPr bwMode="auto">
          <a:xfrm>
            <a:off x="764156" y="2088144"/>
            <a:ext cx="1603696" cy="1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2546350" y="4500245"/>
            <a:ext cx="74085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Tencent Meeting</a:t>
            </a:r>
          </a:p>
          <a:p>
            <a:pPr algn="l"/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https://meeting.tencent.com/dm/0vCvvODNu1AT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Tencent Meeting Code：476-7339-7480</a:t>
            </a:r>
          </a:p>
        </p:txBody>
      </p:sp>
      <p:sp>
        <p:nvSpPr>
          <p:cNvPr id="2" name="直角三角形 1"/>
          <p:cNvSpPr/>
          <p:nvPr/>
        </p:nvSpPr>
        <p:spPr>
          <a:xfrm rot="5400000">
            <a:off x="-60590" y="60590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16200000">
            <a:off x="7964345" y="5678345"/>
            <a:ext cx="1240245" cy="1119065"/>
          </a:xfrm>
          <a:prstGeom prst="rtTriangle">
            <a:avLst/>
          </a:prstGeom>
          <a:gradFill flip="none" rotWithShape="1">
            <a:gsLst>
              <a:gs pos="0">
                <a:srgbClr val="DD0012"/>
              </a:gs>
              <a:gs pos="100000">
                <a:srgbClr val="85000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067176" y="1889271"/>
            <a:ext cx="463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Join Us </a:t>
            </a:r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73568" y="5485449"/>
            <a:ext cx="8890144" cy="432000"/>
            <a:chOff x="117567" y="5691189"/>
            <a:chExt cx="8890144" cy="43200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7567" y="5912402"/>
              <a:ext cx="810000" cy="0"/>
            </a:xfrm>
            <a:prstGeom prst="line">
              <a:avLst/>
            </a:prstGeom>
            <a:ln w="12700">
              <a:solidFill>
                <a:srgbClr val="E306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72711" y="5907189"/>
              <a:ext cx="5535000" cy="0"/>
            </a:xfrm>
            <a:prstGeom prst="line">
              <a:avLst/>
            </a:prstGeom>
            <a:ln w="1270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159868" y="5691189"/>
              <a:ext cx="2083154" cy="432000"/>
              <a:chOff x="1064303" y="5622335"/>
              <a:chExt cx="2083154" cy="43200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16145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0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圆角矩形 29"/>
              <p:cNvSpPr>
                <a:spLocks noChangeAspect="1"/>
              </p:cNvSpPr>
              <p:nvPr/>
            </p:nvSpPr>
            <p:spPr>
              <a:xfrm>
                <a:off x="10643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圆角矩形 30"/>
              <p:cNvSpPr>
                <a:spLocks noChangeAspect="1"/>
              </p:cNvSpPr>
              <p:nvPr/>
            </p:nvSpPr>
            <p:spPr>
              <a:xfrm>
                <a:off x="2164703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2" name="圆角矩形 31"/>
              <p:cNvSpPr>
                <a:spLocks noChangeAspect="1"/>
              </p:cNvSpPr>
              <p:nvPr/>
            </p:nvSpPr>
            <p:spPr>
              <a:xfrm>
                <a:off x="2714904" y="5622335"/>
                <a:ext cx="432553" cy="432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E040D"/>
                  </a:gs>
                  <a:gs pos="100000">
                    <a:srgbClr val="E40613"/>
                  </a:gs>
                </a:gsLst>
                <a:lin ang="10800000" scaled="0"/>
              </a:gradFill>
              <a:ln w="1270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latin typeface="Arial Black" panose="020B0A04020102020204" pitchFamily="34" charset="0"/>
                  </a:rPr>
                  <a:t>2</a:t>
                </a:r>
                <a:endParaRPr lang="zh-CN" altLang="en-US" sz="2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9101" y="-8313"/>
            <a:ext cx="2612976" cy="4400343"/>
            <a:chOff x="439101" y="-8313"/>
            <a:chExt cx="2612976" cy="4400343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-454583" y="885371"/>
              <a:ext cx="4400343" cy="2612976"/>
            </a:xfrm>
            <a:custGeom>
              <a:avLst/>
              <a:gdLst>
                <a:gd name="connsiteX0" fmla="*/ 0 w 4400343"/>
                <a:gd name="connsiteY0" fmla="*/ 2612976 h 2612976"/>
                <a:gd name="connsiteX1" fmla="*/ 0 w 4400343"/>
                <a:gd name="connsiteY1" fmla="*/ 0 h 2612976"/>
                <a:gd name="connsiteX2" fmla="*/ 3093855 w 4400343"/>
                <a:gd name="connsiteY2" fmla="*/ 0 h 2612976"/>
                <a:gd name="connsiteX3" fmla="*/ 4400343 w 4400343"/>
                <a:gd name="connsiteY3" fmla="*/ 1306488 h 2612976"/>
                <a:gd name="connsiteX4" fmla="*/ 3093855 w 4400343"/>
                <a:gd name="connsiteY4" fmla="*/ 2612976 h 2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343" h="2612976">
                  <a:moveTo>
                    <a:pt x="0" y="2612976"/>
                  </a:moveTo>
                  <a:lnTo>
                    <a:pt x="0" y="0"/>
                  </a:lnTo>
                  <a:lnTo>
                    <a:pt x="3093855" y="0"/>
                  </a:lnTo>
                  <a:cubicBezTo>
                    <a:pt x="3815408" y="0"/>
                    <a:pt x="4400343" y="584935"/>
                    <a:pt x="4400343" y="1306488"/>
                  </a:cubicBezTo>
                  <a:cubicBezTo>
                    <a:pt x="4400343" y="2028041"/>
                    <a:pt x="3815408" y="2612976"/>
                    <a:pt x="3093855" y="2612976"/>
                  </a:cubicBezTo>
                  <a:close/>
                </a:path>
              </a:pathLst>
            </a:custGeom>
            <a:gradFill>
              <a:gsLst>
                <a:gs pos="0">
                  <a:srgbClr val="8E040D"/>
                </a:gs>
                <a:gs pos="100000">
                  <a:srgbClr val="E40613"/>
                </a:gs>
              </a:gsLst>
              <a:lin ang="10800000" scaled="0"/>
            </a:gradFill>
            <a:ln w="25400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83589" y="1834933"/>
              <a:ext cx="2323999" cy="2323999"/>
              <a:chOff x="3393105" y="2094170"/>
              <a:chExt cx="2664367" cy="266436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393105" y="2094170"/>
                <a:ext cx="2664367" cy="26643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55434" y="2332885"/>
                <a:ext cx="2167846" cy="21678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9" name="Picture 2" descr="E:\Hou\信息化建设\web\校徽相关\xjtu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" t="76636" r="53439"/>
            <a:stretch>
              <a:fillRect/>
            </a:stretch>
          </p:blipFill>
          <p:spPr bwMode="auto">
            <a:xfrm>
              <a:off x="579253" y="503503"/>
              <a:ext cx="2332671" cy="65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7" t="7404" r="17787" b="7404"/>
            <a:stretch>
              <a:fillRect/>
            </a:stretch>
          </p:blipFill>
          <p:spPr>
            <a:xfrm>
              <a:off x="884497" y="2135841"/>
              <a:ext cx="1722182" cy="1722182"/>
            </a:xfrm>
            <a:custGeom>
              <a:avLst/>
              <a:gdLst>
                <a:gd name="connsiteX0" fmla="*/ 1944000 w 3888000"/>
                <a:gd name="connsiteY0" fmla="*/ 0 h 3888000"/>
                <a:gd name="connsiteX1" fmla="*/ 3888000 w 3888000"/>
                <a:gd name="connsiteY1" fmla="*/ 1944000 h 3888000"/>
                <a:gd name="connsiteX2" fmla="*/ 1944000 w 3888000"/>
                <a:gd name="connsiteY2" fmla="*/ 3888000 h 3888000"/>
                <a:gd name="connsiteX3" fmla="*/ 0 w 3888000"/>
                <a:gd name="connsiteY3" fmla="*/ 1944000 h 3888000"/>
                <a:gd name="connsiteX4" fmla="*/ 1944000 w 3888000"/>
                <a:gd name="connsiteY4" fmla="*/ 0 h 38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000" h="3888000">
                  <a:moveTo>
                    <a:pt x="1944000" y="0"/>
                  </a:moveTo>
                  <a:cubicBezTo>
                    <a:pt x="3017642" y="0"/>
                    <a:pt x="3888000" y="870358"/>
                    <a:pt x="3888000" y="1944000"/>
                  </a:cubicBezTo>
                  <a:cubicBezTo>
                    <a:pt x="3888000" y="3017642"/>
                    <a:pt x="3017642" y="3888000"/>
                    <a:pt x="1944000" y="3888000"/>
                  </a:cubicBezTo>
                  <a:cubicBezTo>
                    <a:pt x="870358" y="3888000"/>
                    <a:pt x="0" y="3017642"/>
                    <a:pt x="0" y="1944000"/>
                  </a:cubicBezTo>
                  <a:cubicBezTo>
                    <a:pt x="0" y="870358"/>
                    <a:pt x="870358" y="0"/>
                    <a:pt x="1944000" y="0"/>
                  </a:cubicBezTo>
                  <a:close/>
                </a:path>
              </a:pathLst>
            </a:custGeom>
          </p:spPr>
        </p:pic>
      </p:grpSp>
      <p:sp>
        <p:nvSpPr>
          <p:cNvPr id="6" name="文本框 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719830" y="5224780"/>
            <a:ext cx="6760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Xi’an Jiaotong University </a:t>
            </a:r>
          </a:p>
          <a:p>
            <a:pPr algn="l" defTabSz="1218565">
              <a:defRPr/>
            </a:pPr>
            <a:r>
              <a:rPr lang="en-US" altLang="zh-CN" sz="2800" b="1" dirty="0" smtClean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             China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6376" y="581809"/>
            <a:ext cx="274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92D050"/>
                </a:solidFill>
              </a:rPr>
              <a:t>F</a:t>
            </a:r>
            <a:r>
              <a:rPr lang="en-US" altLang="zh-CN" sz="4800" b="1" dirty="0" smtClean="0">
                <a:solidFill>
                  <a:srgbClr val="92D050"/>
                </a:solidFill>
              </a:rPr>
              <a:t>ree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3667760" y="3644370"/>
            <a:ext cx="52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92D050"/>
                </a:solidFill>
              </a:rPr>
              <a:t>                    Register Here</a:t>
            </a:r>
            <a:r>
              <a:rPr lang="zh-CN" altLang="en-US" sz="2400" b="1" dirty="0">
                <a:solidFill>
                  <a:srgbClr val="92D050"/>
                </a:solidFill>
              </a:rPr>
              <a:t>：</a:t>
            </a:r>
            <a:r>
              <a:rPr lang="en-US" altLang="zh-CN" sz="2400" b="1" dirty="0">
                <a:solidFill>
                  <a:srgbClr val="92D050"/>
                </a:solidFill>
              </a:rPr>
              <a:t>https://www.wjx.cn/vm/YtpOg5G.aspx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微粒体工作述职报告ppt模板"/>
  <p:tag name="COMMONDATA" val="eyJoZGlkIjoiZWY1ZjkwOTJkOTEwZTE3ODc0OTBiMDA3MGM2Y2ViM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Microsoft Sans Serif"/>
        <a:ea typeface="微软雅黑"/>
        <a:cs typeface="Heiti SC Light"/>
      </a:majorFont>
      <a:minorFont>
        <a:latin typeface="Calibri"/>
        <a:ea typeface="微软雅黑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全屏显示(4:3)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Heiti SC Light</vt:lpstr>
      <vt:lpstr>Kartika</vt:lpstr>
      <vt:lpstr>宋体</vt:lpstr>
      <vt:lpstr>微软雅黑</vt:lpstr>
      <vt:lpstr>Arial</vt:lpstr>
      <vt:lpstr>Arial Black</vt:lpstr>
      <vt:lpstr>Calibri</vt:lpstr>
      <vt:lpstr>Microsoft Sans Serif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红色微粒体工作述职报告ppt模板</dc:title>
  <dc:creator/>
  <cp:lastModifiedBy/>
  <cp:revision>15</cp:revision>
  <dcterms:created xsi:type="dcterms:W3CDTF">2017-02-16T14:15:00Z</dcterms:created>
  <dcterms:modified xsi:type="dcterms:W3CDTF">2022-07-14T07:07:29Z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A9F644BF87C84F168D136C61AFE18EA8</vt:lpwstr>
  </property>
  <property fmtid="{D5CDD505-2E9C-101B-9397-08002B2CF9AE}" pid="3" name="KSOProductBuildVer">
    <vt:lpwstr>2052-11.1.0.11744</vt:lpwstr>
  </property>
</Properties>
</file>