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61" r:id="rId3"/>
    <p:sldId id="317" r:id="rId5"/>
    <p:sldId id="325" r:id="rId6"/>
    <p:sldId id="318" r:id="rId7"/>
    <p:sldId id="264" r:id="rId8"/>
    <p:sldId id="315" r:id="rId9"/>
    <p:sldId id="326" r:id="rId10"/>
    <p:sldId id="329" r:id="rId11"/>
    <p:sldId id="316" r:id="rId12"/>
    <p:sldId id="330" r:id="rId13"/>
    <p:sldId id="305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C050E"/>
    <a:srgbClr val="E0414A"/>
    <a:srgbClr val="FF1919"/>
    <a:srgbClr val="85000B"/>
    <a:srgbClr val="CC0000"/>
    <a:srgbClr val="A6A6A6"/>
    <a:srgbClr val="FF2F2F"/>
    <a:srgbClr val="DD001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80" y="60"/>
      </p:cViewPr>
      <p:guideLst>
        <p:guide orient="horz" pos="2160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7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EB25E-F66E-44BE-85A3-62191936F5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7D03D-ED54-44F4-93D3-469DD7E833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vortex dir="r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4220845" y="1683385"/>
            <a:ext cx="4443730" cy="15894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defTabSz="1218565">
              <a:defRPr/>
            </a:pPr>
            <a:r>
              <a:rPr lang="en-US" altLang="zh-CN" sz="4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E</a:t>
            </a:r>
            <a:r>
              <a:rPr lang="zh-CN" altLang="en-US" sz="4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conomics</a:t>
            </a:r>
            <a:endParaRPr lang="zh-CN" altLang="en-US" sz="4800" b="1" dirty="0" smtClean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28" name="文本框 27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3846195" y="3289300"/>
            <a:ext cx="3946525" cy="8693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defTabSz="1218565">
              <a:defRPr/>
            </a:pPr>
            <a:r>
              <a:rPr lang="en-US" altLang="zh-CN" sz="2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     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  <a:sym typeface="+mn-ea"/>
              </a:rPr>
              <a:t>Lihua</a:t>
            </a:r>
            <a:r>
              <a:rPr lang="en-US" altLang="zh-CN" sz="2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      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  <a:sym typeface="+mn-ea"/>
              </a:rPr>
              <a:t>Xu</a:t>
            </a:r>
            <a:r>
              <a:rPr lang="en-US" altLang="zh-CN" sz="2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</a:t>
            </a:r>
            <a:endParaRPr lang="en-US" altLang="zh-CN" sz="2800" b="1" dirty="0" smtClean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  <a:p>
            <a:pPr algn="l" defTabSz="1218565">
              <a:buClrTx/>
              <a:buSzTx/>
              <a:buFontTx/>
              <a:defRPr/>
            </a:pPr>
            <a:r>
              <a:rPr lang="en-US" altLang="zh-CN" sz="2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     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Guiyuan   Ma</a:t>
            </a:r>
            <a:endParaRPr lang="en-US" altLang="zh-CN" sz="28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  <a:p>
            <a:pPr algn="l" defTabSz="1218565">
              <a:buClrTx/>
              <a:buSzTx/>
              <a:buFontTx/>
              <a:defRPr/>
            </a:pP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     Tianyuan  Luo</a:t>
            </a:r>
            <a:r>
              <a:rPr lang="en-US" altLang="zh-CN" sz="2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</a:t>
            </a:r>
            <a:r>
              <a:rPr lang="en-US" altLang="zh-CN" sz="2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</a:t>
            </a:r>
            <a:endParaRPr lang="en-US" altLang="zh-CN" sz="2800" b="1" dirty="0" smtClean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03438" y="5498149"/>
            <a:ext cx="8890144" cy="432000"/>
            <a:chOff x="117567" y="5691189"/>
            <a:chExt cx="8890144" cy="432000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17567" y="5912402"/>
              <a:ext cx="810000" cy="0"/>
            </a:xfrm>
            <a:prstGeom prst="line">
              <a:avLst/>
            </a:prstGeom>
            <a:ln w="12700">
              <a:solidFill>
                <a:srgbClr val="E3061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472711" y="5907189"/>
              <a:ext cx="5535000" cy="0"/>
            </a:xfrm>
            <a:prstGeom prst="line">
              <a:avLst/>
            </a:prstGeom>
            <a:ln w="1270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0" scaled="0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1159868" y="5691189"/>
              <a:ext cx="2083154" cy="432000"/>
              <a:chOff x="1064303" y="5622335"/>
              <a:chExt cx="2083154" cy="432000"/>
            </a:xfrm>
          </p:grpSpPr>
          <p:sp>
            <p:nvSpPr>
              <p:cNvPr id="15" name="圆角矩形 14"/>
              <p:cNvSpPr>
                <a:spLocks noChangeAspect="1"/>
              </p:cNvSpPr>
              <p:nvPr/>
            </p:nvSpPr>
            <p:spPr>
              <a:xfrm>
                <a:off x="1614503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latin typeface="Arial Black" panose="020B0A04020102020204" pitchFamily="34" charset="0"/>
                  </a:rPr>
                  <a:t>0</a:t>
                </a:r>
                <a:endParaRPr lang="zh-CN" altLang="en-US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0" name="圆角矩形 29"/>
              <p:cNvSpPr>
                <a:spLocks noChangeAspect="1"/>
              </p:cNvSpPr>
              <p:nvPr/>
            </p:nvSpPr>
            <p:spPr>
              <a:xfrm>
                <a:off x="1064303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latin typeface="Arial Black" panose="020B0A04020102020204" pitchFamily="34" charset="0"/>
                  </a:rPr>
                  <a:t>2</a:t>
                </a:r>
                <a:endParaRPr lang="zh-CN" altLang="en-US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1" name="圆角矩形 30"/>
              <p:cNvSpPr>
                <a:spLocks noChangeAspect="1"/>
              </p:cNvSpPr>
              <p:nvPr/>
            </p:nvSpPr>
            <p:spPr>
              <a:xfrm>
                <a:off x="2164703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Arial Black" panose="020B0A04020102020204" pitchFamily="34" charset="0"/>
                  </a:rPr>
                  <a:t>2</a:t>
                </a:r>
                <a:endParaRPr lang="en-US" altLang="zh-CN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2" name="圆角矩形 31"/>
              <p:cNvSpPr>
                <a:spLocks noChangeAspect="1"/>
              </p:cNvSpPr>
              <p:nvPr/>
            </p:nvSpPr>
            <p:spPr>
              <a:xfrm>
                <a:off x="2714904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Arial Black" panose="020B0A04020102020204" pitchFamily="34" charset="0"/>
                  </a:rPr>
                  <a:t>3</a:t>
                </a:r>
                <a:endParaRPr lang="en-US" altLang="zh-CN" sz="2400" dirty="0"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39101" y="-8313"/>
            <a:ext cx="2612976" cy="4400343"/>
            <a:chOff x="439101" y="-8313"/>
            <a:chExt cx="2612976" cy="4400343"/>
          </a:xfrm>
        </p:grpSpPr>
        <p:sp>
          <p:nvSpPr>
            <p:cNvPr id="36" name="任意多边形 35"/>
            <p:cNvSpPr/>
            <p:nvPr/>
          </p:nvSpPr>
          <p:spPr>
            <a:xfrm rot="5400000">
              <a:off x="-454583" y="885371"/>
              <a:ext cx="4400343" cy="2612976"/>
            </a:xfrm>
            <a:custGeom>
              <a:avLst/>
              <a:gdLst>
                <a:gd name="connsiteX0" fmla="*/ 0 w 4400343"/>
                <a:gd name="connsiteY0" fmla="*/ 2612976 h 2612976"/>
                <a:gd name="connsiteX1" fmla="*/ 0 w 4400343"/>
                <a:gd name="connsiteY1" fmla="*/ 0 h 2612976"/>
                <a:gd name="connsiteX2" fmla="*/ 3093855 w 4400343"/>
                <a:gd name="connsiteY2" fmla="*/ 0 h 2612976"/>
                <a:gd name="connsiteX3" fmla="*/ 4400343 w 4400343"/>
                <a:gd name="connsiteY3" fmla="*/ 1306488 h 2612976"/>
                <a:gd name="connsiteX4" fmla="*/ 3093855 w 4400343"/>
                <a:gd name="connsiteY4" fmla="*/ 2612976 h 26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0343" h="2612976">
                  <a:moveTo>
                    <a:pt x="0" y="2612976"/>
                  </a:moveTo>
                  <a:lnTo>
                    <a:pt x="0" y="0"/>
                  </a:lnTo>
                  <a:lnTo>
                    <a:pt x="3093855" y="0"/>
                  </a:lnTo>
                  <a:cubicBezTo>
                    <a:pt x="3815408" y="0"/>
                    <a:pt x="4400343" y="584935"/>
                    <a:pt x="4400343" y="1306488"/>
                  </a:cubicBezTo>
                  <a:cubicBezTo>
                    <a:pt x="4400343" y="2028041"/>
                    <a:pt x="3815408" y="2612976"/>
                    <a:pt x="3093855" y="2612976"/>
                  </a:cubicBezTo>
                  <a:close/>
                </a:path>
              </a:pathLst>
            </a:custGeom>
            <a:gradFill>
              <a:gsLst>
                <a:gs pos="0">
                  <a:srgbClr val="8E040D"/>
                </a:gs>
                <a:gs pos="100000">
                  <a:srgbClr val="E40613"/>
                </a:gs>
              </a:gsLst>
              <a:lin ang="10800000" scaled="0"/>
            </a:gradFill>
            <a:ln w="25400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583589" y="1834933"/>
              <a:ext cx="2323999" cy="2323999"/>
              <a:chOff x="3393105" y="2094170"/>
              <a:chExt cx="2664367" cy="2664367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393105" y="2094170"/>
                <a:ext cx="2664367" cy="26643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3655434" y="2332885"/>
                <a:ext cx="2167846" cy="216784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29" name="Picture 2" descr="E:\Hou\信息化建设\web\校徽相关\xjtu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3" t="76636" r="53439"/>
            <a:stretch>
              <a:fillRect/>
            </a:stretch>
          </p:blipFill>
          <p:spPr bwMode="auto">
            <a:xfrm>
              <a:off x="579253" y="503503"/>
              <a:ext cx="2332671" cy="651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7" t="7404" r="17787" b="7404"/>
            <a:stretch>
              <a:fillRect/>
            </a:stretch>
          </p:blipFill>
          <p:spPr>
            <a:xfrm>
              <a:off x="884497" y="2135841"/>
              <a:ext cx="1722182" cy="1722182"/>
            </a:xfrm>
            <a:custGeom>
              <a:avLst/>
              <a:gdLst>
                <a:gd name="connsiteX0" fmla="*/ 1944000 w 3888000"/>
                <a:gd name="connsiteY0" fmla="*/ 0 h 3888000"/>
                <a:gd name="connsiteX1" fmla="*/ 3888000 w 3888000"/>
                <a:gd name="connsiteY1" fmla="*/ 1944000 h 3888000"/>
                <a:gd name="connsiteX2" fmla="*/ 1944000 w 3888000"/>
                <a:gd name="connsiteY2" fmla="*/ 3888000 h 3888000"/>
                <a:gd name="connsiteX3" fmla="*/ 0 w 3888000"/>
                <a:gd name="connsiteY3" fmla="*/ 1944000 h 3888000"/>
                <a:gd name="connsiteX4" fmla="*/ 1944000 w 3888000"/>
                <a:gd name="connsiteY4" fmla="*/ 0 h 38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8000" h="3888000">
                  <a:moveTo>
                    <a:pt x="1944000" y="0"/>
                  </a:moveTo>
                  <a:cubicBezTo>
                    <a:pt x="3017642" y="0"/>
                    <a:pt x="3888000" y="870358"/>
                    <a:pt x="3888000" y="1944000"/>
                  </a:cubicBezTo>
                  <a:cubicBezTo>
                    <a:pt x="3888000" y="3017642"/>
                    <a:pt x="3017642" y="3888000"/>
                    <a:pt x="1944000" y="3888000"/>
                  </a:cubicBezTo>
                  <a:cubicBezTo>
                    <a:pt x="870358" y="3888000"/>
                    <a:pt x="0" y="3017642"/>
                    <a:pt x="0" y="1944000"/>
                  </a:cubicBezTo>
                  <a:cubicBezTo>
                    <a:pt x="0" y="870358"/>
                    <a:pt x="870358" y="0"/>
                    <a:pt x="1944000" y="0"/>
                  </a:cubicBezTo>
                  <a:close/>
                </a:path>
              </a:pathLst>
            </a:custGeom>
          </p:spPr>
        </p:pic>
      </p:grpSp>
      <p:sp>
        <p:nvSpPr>
          <p:cNvPr id="20" name="矩形 19"/>
          <p:cNvSpPr/>
          <p:nvPr/>
        </p:nvSpPr>
        <p:spPr>
          <a:xfrm>
            <a:off x="3391458" y="811368"/>
            <a:ext cx="569722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Summer School Project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3604260" y="5237480"/>
            <a:ext cx="67608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>
              <a:defRPr/>
            </a:pP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Xi’an Jiaotong University </a:t>
            </a:r>
            <a:endParaRPr lang="en-US" altLang="zh-CN" sz="28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  <a:p>
            <a:pPr algn="l" defTabSz="1218565">
              <a:defRPr/>
            </a:pP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              China </a:t>
            </a:r>
            <a:endParaRPr lang="en-US" altLang="zh-CN" sz="28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16"/>
          <p:cNvSpPr>
            <a:spLocks noEditPoints="1"/>
          </p:cNvSpPr>
          <p:nvPr/>
        </p:nvSpPr>
        <p:spPr bwMode="auto">
          <a:xfrm>
            <a:off x="3862705" y="2719070"/>
            <a:ext cx="150495" cy="171450"/>
          </a:xfrm>
          <a:custGeom>
            <a:avLst/>
            <a:gdLst>
              <a:gd name="T0" fmla="*/ 381 w 598"/>
              <a:gd name="T1" fmla="*/ 84 h 674"/>
              <a:gd name="T2" fmla="*/ 296 w 598"/>
              <a:gd name="T3" fmla="*/ 169 h 674"/>
              <a:gd name="T4" fmla="*/ 212 w 598"/>
              <a:gd name="T5" fmla="*/ 169 h 674"/>
              <a:gd name="T6" fmla="*/ 127 w 598"/>
              <a:gd name="T7" fmla="*/ 84 h 674"/>
              <a:gd name="T8" fmla="*/ 212 w 598"/>
              <a:gd name="T9" fmla="*/ 0 h 674"/>
              <a:gd name="T10" fmla="*/ 296 w 598"/>
              <a:gd name="T11" fmla="*/ 0 h 674"/>
              <a:gd name="T12" fmla="*/ 381 w 598"/>
              <a:gd name="T13" fmla="*/ 84 h 674"/>
              <a:gd name="T14" fmla="*/ 421 w 598"/>
              <a:gd name="T15" fmla="*/ 84 h 674"/>
              <a:gd name="T16" fmla="*/ 423 w 598"/>
              <a:gd name="T17" fmla="*/ 103 h 674"/>
              <a:gd name="T18" fmla="*/ 317 w 598"/>
              <a:gd name="T19" fmla="*/ 209 h 674"/>
              <a:gd name="T20" fmla="*/ 191 w 598"/>
              <a:gd name="T21" fmla="*/ 209 h 674"/>
              <a:gd name="T22" fmla="*/ 85 w 598"/>
              <a:gd name="T23" fmla="*/ 103 h 674"/>
              <a:gd name="T24" fmla="*/ 87 w 598"/>
              <a:gd name="T25" fmla="*/ 84 h 674"/>
              <a:gd name="T26" fmla="*/ 0 w 598"/>
              <a:gd name="T27" fmla="*/ 188 h 674"/>
              <a:gd name="T28" fmla="*/ 0 w 598"/>
              <a:gd name="T29" fmla="*/ 569 h 674"/>
              <a:gd name="T30" fmla="*/ 106 w 598"/>
              <a:gd name="T31" fmla="*/ 674 h 674"/>
              <a:gd name="T32" fmla="*/ 387 w 598"/>
              <a:gd name="T33" fmla="*/ 674 h 674"/>
              <a:gd name="T34" fmla="*/ 272 w 598"/>
              <a:gd name="T35" fmla="*/ 500 h 674"/>
              <a:gd name="T36" fmla="*/ 461 w 598"/>
              <a:gd name="T37" fmla="*/ 311 h 674"/>
              <a:gd name="T38" fmla="*/ 508 w 598"/>
              <a:gd name="T39" fmla="*/ 317 h 674"/>
              <a:gd name="T40" fmla="*/ 508 w 598"/>
              <a:gd name="T41" fmla="*/ 188 h 674"/>
              <a:gd name="T42" fmla="*/ 421 w 598"/>
              <a:gd name="T43" fmla="*/ 84 h 674"/>
              <a:gd name="T44" fmla="*/ 238 w 598"/>
              <a:gd name="T45" fmla="*/ 422 h 674"/>
              <a:gd name="T46" fmla="*/ 238 w 598"/>
              <a:gd name="T47" fmla="*/ 422 h 674"/>
              <a:gd name="T48" fmla="*/ 106 w 598"/>
              <a:gd name="T49" fmla="*/ 422 h 674"/>
              <a:gd name="T50" fmla="*/ 85 w 598"/>
              <a:gd name="T51" fmla="*/ 401 h 674"/>
              <a:gd name="T52" fmla="*/ 106 w 598"/>
              <a:gd name="T53" fmla="*/ 380 h 674"/>
              <a:gd name="T54" fmla="*/ 238 w 598"/>
              <a:gd name="T55" fmla="*/ 380 h 674"/>
              <a:gd name="T56" fmla="*/ 259 w 598"/>
              <a:gd name="T57" fmla="*/ 401 h 674"/>
              <a:gd name="T58" fmla="*/ 238 w 598"/>
              <a:gd name="T59" fmla="*/ 422 h 674"/>
              <a:gd name="T60" fmla="*/ 280 w 598"/>
              <a:gd name="T61" fmla="*/ 338 h 674"/>
              <a:gd name="T62" fmla="*/ 280 w 598"/>
              <a:gd name="T63" fmla="*/ 338 h 674"/>
              <a:gd name="T64" fmla="*/ 106 w 598"/>
              <a:gd name="T65" fmla="*/ 338 h 674"/>
              <a:gd name="T66" fmla="*/ 85 w 598"/>
              <a:gd name="T67" fmla="*/ 317 h 674"/>
              <a:gd name="T68" fmla="*/ 106 w 598"/>
              <a:gd name="T69" fmla="*/ 296 h 674"/>
              <a:gd name="T70" fmla="*/ 280 w 598"/>
              <a:gd name="T71" fmla="*/ 296 h 674"/>
              <a:gd name="T72" fmla="*/ 302 w 598"/>
              <a:gd name="T73" fmla="*/ 317 h 674"/>
              <a:gd name="T74" fmla="*/ 280 w 598"/>
              <a:gd name="T75" fmla="*/ 338 h 674"/>
              <a:gd name="T76" fmla="*/ 496 w 598"/>
              <a:gd name="T77" fmla="*/ 369 h 674"/>
              <a:gd name="T78" fmla="*/ 463 w 598"/>
              <a:gd name="T79" fmla="*/ 365 h 674"/>
              <a:gd name="T80" fmla="*/ 328 w 598"/>
              <a:gd name="T81" fmla="*/ 500 h 674"/>
              <a:gd name="T82" fmla="*/ 434 w 598"/>
              <a:gd name="T83" fmla="*/ 632 h 674"/>
              <a:gd name="T84" fmla="*/ 463 w 598"/>
              <a:gd name="T85" fmla="*/ 635 h 674"/>
              <a:gd name="T86" fmla="*/ 598 w 598"/>
              <a:gd name="T87" fmla="*/ 500 h 674"/>
              <a:gd name="T88" fmla="*/ 496 w 598"/>
              <a:gd name="T89" fmla="*/ 369 h 674"/>
              <a:gd name="T90" fmla="*/ 539 w 598"/>
              <a:gd name="T91" fmla="*/ 481 h 674"/>
              <a:gd name="T92" fmla="*/ 539 w 598"/>
              <a:gd name="T93" fmla="*/ 481 h 674"/>
              <a:gd name="T94" fmla="*/ 496 w 598"/>
              <a:gd name="T95" fmla="*/ 523 h 674"/>
              <a:gd name="T96" fmla="*/ 463 w 598"/>
              <a:gd name="T97" fmla="*/ 557 h 674"/>
              <a:gd name="T98" fmla="*/ 425 w 598"/>
              <a:gd name="T99" fmla="*/ 557 h 674"/>
              <a:gd name="T100" fmla="*/ 386 w 598"/>
              <a:gd name="T101" fmla="*/ 519 h 674"/>
              <a:gd name="T102" fmla="*/ 386 w 598"/>
              <a:gd name="T103" fmla="*/ 481 h 674"/>
              <a:gd name="T104" fmla="*/ 425 w 598"/>
              <a:gd name="T105" fmla="*/ 481 h 674"/>
              <a:gd name="T106" fmla="*/ 444 w 598"/>
              <a:gd name="T107" fmla="*/ 500 h 674"/>
              <a:gd name="T108" fmla="*/ 496 w 598"/>
              <a:gd name="T109" fmla="*/ 447 h 674"/>
              <a:gd name="T110" fmla="*/ 501 w 598"/>
              <a:gd name="T111" fmla="*/ 443 h 674"/>
              <a:gd name="T112" fmla="*/ 539 w 598"/>
              <a:gd name="T113" fmla="*/ 443 h 674"/>
              <a:gd name="T114" fmla="*/ 539 w 598"/>
              <a:gd name="T115" fmla="*/ 481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4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7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7"/>
                  <a:pt x="381" y="84"/>
                </a:cubicBezTo>
                <a:close/>
                <a:moveTo>
                  <a:pt x="421" y="84"/>
                </a:moveTo>
                <a:cubicBezTo>
                  <a:pt x="422" y="90"/>
                  <a:pt x="423" y="97"/>
                  <a:pt x="423" y="103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3"/>
                </a:cubicBezTo>
                <a:cubicBezTo>
                  <a:pt x="85" y="97"/>
                  <a:pt x="85" y="90"/>
                  <a:pt x="87" y="84"/>
                </a:cubicBezTo>
                <a:cubicBezTo>
                  <a:pt x="37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7" y="674"/>
                  <a:pt x="106" y="674"/>
                </a:cubicBezTo>
                <a:lnTo>
                  <a:pt x="387" y="674"/>
                </a:lnTo>
                <a:cubicBezTo>
                  <a:pt x="320" y="646"/>
                  <a:pt x="272" y="579"/>
                  <a:pt x="272" y="500"/>
                </a:cubicBezTo>
                <a:cubicBezTo>
                  <a:pt x="272" y="396"/>
                  <a:pt x="357" y="311"/>
                  <a:pt x="461" y="311"/>
                </a:cubicBezTo>
                <a:cubicBezTo>
                  <a:pt x="477" y="311"/>
                  <a:pt x="493" y="313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2"/>
                </a:moveTo>
                <a:lnTo>
                  <a:pt x="238" y="422"/>
                </a:lnTo>
                <a:lnTo>
                  <a:pt x="106" y="422"/>
                </a:lnTo>
                <a:cubicBezTo>
                  <a:pt x="94" y="422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2"/>
                  <a:pt x="238" y="422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8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8"/>
                  <a:pt x="292" y="338"/>
                  <a:pt x="280" y="338"/>
                </a:cubicBezTo>
                <a:close/>
                <a:moveTo>
                  <a:pt x="496" y="369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5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4"/>
                  <a:pt x="598" y="500"/>
                </a:cubicBezTo>
                <a:cubicBezTo>
                  <a:pt x="598" y="437"/>
                  <a:pt x="555" y="384"/>
                  <a:pt x="496" y="369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3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6" y="519"/>
                </a:lnTo>
                <a:cubicBezTo>
                  <a:pt x="376" y="508"/>
                  <a:pt x="376" y="491"/>
                  <a:pt x="386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49" y="453"/>
                  <a:pt x="549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02614" y="1630791"/>
            <a:ext cx="2409825" cy="2484120"/>
            <a:chOff x="836778" y="1675054"/>
            <a:chExt cx="2004782" cy="2673043"/>
          </a:xfrm>
        </p:grpSpPr>
        <p:sp>
          <p:nvSpPr>
            <p:cNvPr id="67" name="椭圆 66"/>
            <p:cNvSpPr/>
            <p:nvPr/>
          </p:nvSpPr>
          <p:spPr>
            <a:xfrm>
              <a:off x="836778" y="1675054"/>
              <a:ext cx="2004782" cy="267304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034165" y="1914547"/>
              <a:ext cx="1631179" cy="2174905"/>
              <a:chOff x="3739822" y="2440887"/>
              <a:chExt cx="1970936" cy="1970936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3739822" y="2440887"/>
                <a:ext cx="1970936" cy="19709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0" name="椭圆 69"/>
              <p:cNvSpPr>
                <a:spLocks noChangeAspect="1"/>
              </p:cNvSpPr>
              <p:nvPr/>
            </p:nvSpPr>
            <p:spPr>
              <a:xfrm>
                <a:off x="3837054" y="2549460"/>
                <a:ext cx="1776466" cy="1776466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9" name="文本框 20"/>
          <p:cNvSpPr>
            <a:spLocks noChangeArrowheads="1"/>
          </p:cNvSpPr>
          <p:nvPr/>
        </p:nvSpPr>
        <p:spPr bwMode="auto">
          <a:xfrm>
            <a:off x="947365" y="4530482"/>
            <a:ext cx="5461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26" name="Picture 2" descr="E:\Hou\信息化建设\web\校徽相关\xjtu.png"/>
          <p:cNvPicPr>
            <a:picLocks noChangeAspect="1" noChangeArrowheads="1"/>
          </p:cNvPicPr>
          <p:nvPr/>
        </p:nvPicPr>
        <p:blipFill rotWithShape="1"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3" r="87582"/>
          <a:stretch>
            <a:fillRect/>
          </a:stretch>
        </p:blipFill>
        <p:spPr bwMode="auto">
          <a:xfrm>
            <a:off x="618400" y="2088143"/>
            <a:ext cx="1603696" cy="15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直角三角形 1"/>
          <p:cNvSpPr/>
          <p:nvPr/>
        </p:nvSpPr>
        <p:spPr>
          <a:xfrm rot="5400000">
            <a:off x="-60590" y="60590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16200000">
            <a:off x="7964345" y="5678345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49706" y="657225"/>
            <a:ext cx="6151420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Welcome </a:t>
            </a:r>
            <a:r>
              <a:rPr lang="en-US" altLang="zh-CN" sz="4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to click the  link and register online  by </a:t>
            </a:r>
            <a:r>
              <a:rPr lang="en-US" altLang="zh-CN" sz="44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endParaRPr lang="en-US" altLang="zh-CN" sz="4400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en-US" altLang="zh-CN" sz="44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     June </a:t>
            </a:r>
            <a:r>
              <a:rPr lang="en-US" altLang="zh-CN" sz="4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5th ,2023.    </a:t>
            </a:r>
            <a:endParaRPr lang="en-US" altLang="zh-CN" sz="44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en-US" altLang="zh-CN" sz="4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endParaRPr lang="en-US" altLang="zh-CN" sz="44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en-US" altLang="zh-CN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https://www.wjx.cn/vm/eIIgv5T.aspx#</a:t>
            </a:r>
            <a:endParaRPr lang="en-US" altLang="zh-CN" sz="28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endParaRPr lang="en-US" altLang="zh-CN" sz="28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endParaRPr lang="en-US" altLang="zh-CN" sz="28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en-US" altLang="zh-CN" sz="4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endParaRPr lang="en-US" altLang="zh-CN" sz="4400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en-US" altLang="zh-CN" sz="44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       Wait </a:t>
            </a:r>
            <a:r>
              <a:rPr lang="en-US" altLang="zh-CN" sz="4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for </a:t>
            </a:r>
            <a:r>
              <a:rPr lang="en-US" altLang="zh-CN" sz="44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you</a:t>
            </a:r>
            <a:endParaRPr lang="en-US" altLang="zh-CN" sz="4400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en-US" altLang="zh-CN" sz="44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    in   XJTU </a:t>
            </a:r>
            <a:r>
              <a:rPr lang="en-US" altLang="zh-CN" sz="4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,China </a:t>
            </a:r>
            <a:r>
              <a:rPr lang="en-US" altLang="zh-CN" sz="44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!</a:t>
            </a:r>
            <a:endParaRPr lang="zh-CN" altLang="en-US" sz="44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4207668" y="2246570"/>
            <a:ext cx="469709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Join Us </a:t>
            </a:r>
            <a:r>
              <a:rPr lang="zh-CN" alt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！</a:t>
            </a:r>
            <a:endParaRPr lang="zh-CN" altLang="en-US" sz="7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73568" y="5485449"/>
            <a:ext cx="8890144" cy="432000"/>
            <a:chOff x="117567" y="5691189"/>
            <a:chExt cx="8890144" cy="432000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17567" y="5912402"/>
              <a:ext cx="810000" cy="0"/>
            </a:xfrm>
            <a:prstGeom prst="line">
              <a:avLst/>
            </a:prstGeom>
            <a:ln w="12700">
              <a:solidFill>
                <a:srgbClr val="E3061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472711" y="5907189"/>
              <a:ext cx="5535000" cy="0"/>
            </a:xfrm>
            <a:prstGeom prst="line">
              <a:avLst/>
            </a:prstGeom>
            <a:ln w="1270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0" scaled="0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1159868" y="5691189"/>
              <a:ext cx="2083154" cy="432000"/>
              <a:chOff x="1064303" y="5622335"/>
              <a:chExt cx="2083154" cy="432000"/>
            </a:xfrm>
          </p:grpSpPr>
          <p:sp>
            <p:nvSpPr>
              <p:cNvPr id="15" name="圆角矩形 14"/>
              <p:cNvSpPr>
                <a:spLocks noChangeAspect="1"/>
              </p:cNvSpPr>
              <p:nvPr/>
            </p:nvSpPr>
            <p:spPr>
              <a:xfrm>
                <a:off x="1614503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latin typeface="Arial Black" panose="020B0A04020102020204" pitchFamily="34" charset="0"/>
                  </a:rPr>
                  <a:t>0</a:t>
                </a:r>
                <a:endParaRPr lang="zh-CN" altLang="en-US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0" name="圆角矩形 29"/>
              <p:cNvSpPr>
                <a:spLocks noChangeAspect="1"/>
              </p:cNvSpPr>
              <p:nvPr/>
            </p:nvSpPr>
            <p:spPr>
              <a:xfrm>
                <a:off x="1064303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latin typeface="Arial Black" panose="020B0A04020102020204" pitchFamily="34" charset="0"/>
                  </a:rPr>
                  <a:t>2</a:t>
                </a:r>
                <a:endParaRPr lang="zh-CN" altLang="en-US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1" name="圆角矩形 30"/>
              <p:cNvSpPr>
                <a:spLocks noChangeAspect="1"/>
              </p:cNvSpPr>
              <p:nvPr/>
            </p:nvSpPr>
            <p:spPr>
              <a:xfrm>
                <a:off x="2164703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latin typeface="Arial Black" panose="020B0A04020102020204" pitchFamily="34" charset="0"/>
                  </a:rPr>
                  <a:t>2</a:t>
                </a:r>
                <a:endParaRPr lang="zh-CN" altLang="en-US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2" name="圆角矩形 31"/>
              <p:cNvSpPr>
                <a:spLocks noChangeAspect="1"/>
              </p:cNvSpPr>
              <p:nvPr/>
            </p:nvSpPr>
            <p:spPr>
              <a:xfrm>
                <a:off x="2714904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Arial Black" panose="020B0A04020102020204" pitchFamily="34" charset="0"/>
                  </a:rPr>
                  <a:t>3</a:t>
                </a:r>
                <a:endParaRPr lang="zh-CN" altLang="en-US" sz="2400" dirty="0"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39101" y="-8313"/>
            <a:ext cx="2612976" cy="4400343"/>
            <a:chOff x="439101" y="-8313"/>
            <a:chExt cx="2612976" cy="4400343"/>
          </a:xfrm>
        </p:grpSpPr>
        <p:sp>
          <p:nvSpPr>
            <p:cNvPr id="36" name="任意多边形 35"/>
            <p:cNvSpPr/>
            <p:nvPr/>
          </p:nvSpPr>
          <p:spPr>
            <a:xfrm rot="5400000">
              <a:off x="-454583" y="885371"/>
              <a:ext cx="4400343" cy="2612976"/>
            </a:xfrm>
            <a:custGeom>
              <a:avLst/>
              <a:gdLst>
                <a:gd name="connsiteX0" fmla="*/ 0 w 4400343"/>
                <a:gd name="connsiteY0" fmla="*/ 2612976 h 2612976"/>
                <a:gd name="connsiteX1" fmla="*/ 0 w 4400343"/>
                <a:gd name="connsiteY1" fmla="*/ 0 h 2612976"/>
                <a:gd name="connsiteX2" fmla="*/ 3093855 w 4400343"/>
                <a:gd name="connsiteY2" fmla="*/ 0 h 2612976"/>
                <a:gd name="connsiteX3" fmla="*/ 4400343 w 4400343"/>
                <a:gd name="connsiteY3" fmla="*/ 1306488 h 2612976"/>
                <a:gd name="connsiteX4" fmla="*/ 3093855 w 4400343"/>
                <a:gd name="connsiteY4" fmla="*/ 2612976 h 26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0343" h="2612976">
                  <a:moveTo>
                    <a:pt x="0" y="2612976"/>
                  </a:moveTo>
                  <a:lnTo>
                    <a:pt x="0" y="0"/>
                  </a:lnTo>
                  <a:lnTo>
                    <a:pt x="3093855" y="0"/>
                  </a:lnTo>
                  <a:cubicBezTo>
                    <a:pt x="3815408" y="0"/>
                    <a:pt x="4400343" y="584935"/>
                    <a:pt x="4400343" y="1306488"/>
                  </a:cubicBezTo>
                  <a:cubicBezTo>
                    <a:pt x="4400343" y="2028041"/>
                    <a:pt x="3815408" y="2612976"/>
                    <a:pt x="3093855" y="2612976"/>
                  </a:cubicBezTo>
                  <a:close/>
                </a:path>
              </a:pathLst>
            </a:custGeom>
            <a:gradFill>
              <a:gsLst>
                <a:gs pos="0">
                  <a:srgbClr val="8E040D"/>
                </a:gs>
                <a:gs pos="100000">
                  <a:srgbClr val="E40613"/>
                </a:gs>
              </a:gsLst>
              <a:lin ang="10800000" scaled="0"/>
            </a:gradFill>
            <a:ln w="25400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583589" y="1834933"/>
              <a:ext cx="2323999" cy="2323999"/>
              <a:chOff x="3393105" y="2094170"/>
              <a:chExt cx="2664367" cy="2664367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393105" y="2094170"/>
                <a:ext cx="2664367" cy="26643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3655434" y="2332885"/>
                <a:ext cx="2167846" cy="216784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29" name="Picture 2" descr="E:\Hou\信息化建设\web\校徽相关\xjtu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3" t="76636" r="53439"/>
            <a:stretch>
              <a:fillRect/>
            </a:stretch>
          </p:blipFill>
          <p:spPr bwMode="auto">
            <a:xfrm>
              <a:off x="579253" y="503503"/>
              <a:ext cx="2332671" cy="651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7" t="7404" r="17787" b="7404"/>
            <a:stretch>
              <a:fillRect/>
            </a:stretch>
          </p:blipFill>
          <p:spPr>
            <a:xfrm>
              <a:off x="884497" y="2135841"/>
              <a:ext cx="1722182" cy="1722182"/>
            </a:xfrm>
            <a:custGeom>
              <a:avLst/>
              <a:gdLst>
                <a:gd name="connsiteX0" fmla="*/ 1944000 w 3888000"/>
                <a:gd name="connsiteY0" fmla="*/ 0 h 3888000"/>
                <a:gd name="connsiteX1" fmla="*/ 3888000 w 3888000"/>
                <a:gd name="connsiteY1" fmla="*/ 1944000 h 3888000"/>
                <a:gd name="connsiteX2" fmla="*/ 1944000 w 3888000"/>
                <a:gd name="connsiteY2" fmla="*/ 3888000 h 3888000"/>
                <a:gd name="connsiteX3" fmla="*/ 0 w 3888000"/>
                <a:gd name="connsiteY3" fmla="*/ 1944000 h 3888000"/>
                <a:gd name="connsiteX4" fmla="*/ 1944000 w 3888000"/>
                <a:gd name="connsiteY4" fmla="*/ 0 h 38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8000" h="3888000">
                  <a:moveTo>
                    <a:pt x="1944000" y="0"/>
                  </a:moveTo>
                  <a:cubicBezTo>
                    <a:pt x="3017642" y="0"/>
                    <a:pt x="3888000" y="870358"/>
                    <a:pt x="3888000" y="1944000"/>
                  </a:cubicBezTo>
                  <a:cubicBezTo>
                    <a:pt x="3888000" y="3017642"/>
                    <a:pt x="3017642" y="3888000"/>
                    <a:pt x="1944000" y="3888000"/>
                  </a:cubicBezTo>
                  <a:cubicBezTo>
                    <a:pt x="870358" y="3888000"/>
                    <a:pt x="0" y="3017642"/>
                    <a:pt x="0" y="1944000"/>
                  </a:cubicBezTo>
                  <a:cubicBezTo>
                    <a:pt x="0" y="870358"/>
                    <a:pt x="870358" y="0"/>
                    <a:pt x="1944000" y="0"/>
                  </a:cubicBezTo>
                  <a:close/>
                </a:path>
              </a:pathLst>
            </a:custGeom>
          </p:spPr>
        </p:pic>
      </p:grpSp>
      <p:sp>
        <p:nvSpPr>
          <p:cNvPr id="6" name="文本框 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3719830" y="5224780"/>
            <a:ext cx="67608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>
              <a:defRPr/>
            </a:pPr>
            <a:r>
              <a:rPr lang="en-US" altLang="zh-CN" sz="2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Xi’an Jiaotong University </a:t>
            </a:r>
            <a:endParaRPr lang="en-US" altLang="zh-CN" sz="2800" b="1" dirty="0" smtClean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  <a:p>
            <a:pPr algn="l" defTabSz="1218565">
              <a:defRPr/>
            </a:pPr>
            <a:r>
              <a:rPr lang="en-US" altLang="zh-CN" sz="2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              China </a:t>
            </a:r>
            <a:endParaRPr lang="en-US" altLang="zh-CN" sz="2800" b="1" dirty="0" smtClean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58790" y="1123950"/>
            <a:ext cx="12503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rgbClr val="92D050"/>
                </a:solidFill>
              </a:rPr>
              <a:t>free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4373245" y="360045"/>
            <a:ext cx="5853430" cy="721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decides the 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 price? 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4329430" y="1024890"/>
            <a:ext cx="3587750" cy="10623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 gains no satisfaction 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after shopping?  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3435985" y="1572260"/>
            <a:ext cx="539750" cy="539750"/>
            <a:chOff x="6585478" y="1661232"/>
            <a:chExt cx="928740" cy="928740"/>
          </a:xfrm>
        </p:grpSpPr>
        <p:sp>
          <p:nvSpPr>
            <p:cNvPr id="84" name="椭圆 83"/>
            <p:cNvSpPr/>
            <p:nvPr/>
          </p:nvSpPr>
          <p:spPr>
            <a:xfrm>
              <a:off x="6585478" y="1661232"/>
              <a:ext cx="928740" cy="9287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6706336" y="1782090"/>
              <a:ext cx="687025" cy="6870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6" name="椭圆 85"/>
            <p:cNvSpPr/>
            <p:nvPr/>
          </p:nvSpPr>
          <p:spPr>
            <a:xfrm>
              <a:off x="6779848" y="1855602"/>
              <a:ext cx="540000" cy="540000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Freeform 16"/>
          <p:cNvSpPr>
            <a:spLocks noEditPoints="1"/>
          </p:cNvSpPr>
          <p:nvPr/>
        </p:nvSpPr>
        <p:spPr bwMode="auto">
          <a:xfrm>
            <a:off x="4737735" y="1455420"/>
            <a:ext cx="150495" cy="171450"/>
          </a:xfrm>
          <a:custGeom>
            <a:avLst/>
            <a:gdLst>
              <a:gd name="T0" fmla="*/ 381 w 598"/>
              <a:gd name="T1" fmla="*/ 84 h 674"/>
              <a:gd name="T2" fmla="*/ 296 w 598"/>
              <a:gd name="T3" fmla="*/ 169 h 674"/>
              <a:gd name="T4" fmla="*/ 212 w 598"/>
              <a:gd name="T5" fmla="*/ 169 h 674"/>
              <a:gd name="T6" fmla="*/ 127 w 598"/>
              <a:gd name="T7" fmla="*/ 84 h 674"/>
              <a:gd name="T8" fmla="*/ 212 w 598"/>
              <a:gd name="T9" fmla="*/ 0 h 674"/>
              <a:gd name="T10" fmla="*/ 296 w 598"/>
              <a:gd name="T11" fmla="*/ 0 h 674"/>
              <a:gd name="T12" fmla="*/ 381 w 598"/>
              <a:gd name="T13" fmla="*/ 84 h 674"/>
              <a:gd name="T14" fmla="*/ 421 w 598"/>
              <a:gd name="T15" fmla="*/ 84 h 674"/>
              <a:gd name="T16" fmla="*/ 423 w 598"/>
              <a:gd name="T17" fmla="*/ 103 h 674"/>
              <a:gd name="T18" fmla="*/ 317 w 598"/>
              <a:gd name="T19" fmla="*/ 209 h 674"/>
              <a:gd name="T20" fmla="*/ 191 w 598"/>
              <a:gd name="T21" fmla="*/ 209 h 674"/>
              <a:gd name="T22" fmla="*/ 85 w 598"/>
              <a:gd name="T23" fmla="*/ 103 h 674"/>
              <a:gd name="T24" fmla="*/ 87 w 598"/>
              <a:gd name="T25" fmla="*/ 84 h 674"/>
              <a:gd name="T26" fmla="*/ 0 w 598"/>
              <a:gd name="T27" fmla="*/ 188 h 674"/>
              <a:gd name="T28" fmla="*/ 0 w 598"/>
              <a:gd name="T29" fmla="*/ 569 h 674"/>
              <a:gd name="T30" fmla="*/ 106 w 598"/>
              <a:gd name="T31" fmla="*/ 674 h 674"/>
              <a:gd name="T32" fmla="*/ 387 w 598"/>
              <a:gd name="T33" fmla="*/ 674 h 674"/>
              <a:gd name="T34" fmla="*/ 272 w 598"/>
              <a:gd name="T35" fmla="*/ 500 h 674"/>
              <a:gd name="T36" fmla="*/ 461 w 598"/>
              <a:gd name="T37" fmla="*/ 311 h 674"/>
              <a:gd name="T38" fmla="*/ 508 w 598"/>
              <a:gd name="T39" fmla="*/ 317 h 674"/>
              <a:gd name="T40" fmla="*/ 508 w 598"/>
              <a:gd name="T41" fmla="*/ 188 h 674"/>
              <a:gd name="T42" fmla="*/ 421 w 598"/>
              <a:gd name="T43" fmla="*/ 84 h 674"/>
              <a:gd name="T44" fmla="*/ 238 w 598"/>
              <a:gd name="T45" fmla="*/ 422 h 674"/>
              <a:gd name="T46" fmla="*/ 238 w 598"/>
              <a:gd name="T47" fmla="*/ 422 h 674"/>
              <a:gd name="T48" fmla="*/ 106 w 598"/>
              <a:gd name="T49" fmla="*/ 422 h 674"/>
              <a:gd name="T50" fmla="*/ 85 w 598"/>
              <a:gd name="T51" fmla="*/ 401 h 674"/>
              <a:gd name="T52" fmla="*/ 106 w 598"/>
              <a:gd name="T53" fmla="*/ 380 h 674"/>
              <a:gd name="T54" fmla="*/ 238 w 598"/>
              <a:gd name="T55" fmla="*/ 380 h 674"/>
              <a:gd name="T56" fmla="*/ 259 w 598"/>
              <a:gd name="T57" fmla="*/ 401 h 674"/>
              <a:gd name="T58" fmla="*/ 238 w 598"/>
              <a:gd name="T59" fmla="*/ 422 h 674"/>
              <a:gd name="T60" fmla="*/ 280 w 598"/>
              <a:gd name="T61" fmla="*/ 338 h 674"/>
              <a:gd name="T62" fmla="*/ 280 w 598"/>
              <a:gd name="T63" fmla="*/ 338 h 674"/>
              <a:gd name="T64" fmla="*/ 106 w 598"/>
              <a:gd name="T65" fmla="*/ 338 h 674"/>
              <a:gd name="T66" fmla="*/ 85 w 598"/>
              <a:gd name="T67" fmla="*/ 317 h 674"/>
              <a:gd name="T68" fmla="*/ 106 w 598"/>
              <a:gd name="T69" fmla="*/ 296 h 674"/>
              <a:gd name="T70" fmla="*/ 280 w 598"/>
              <a:gd name="T71" fmla="*/ 296 h 674"/>
              <a:gd name="T72" fmla="*/ 302 w 598"/>
              <a:gd name="T73" fmla="*/ 317 h 674"/>
              <a:gd name="T74" fmla="*/ 280 w 598"/>
              <a:gd name="T75" fmla="*/ 338 h 674"/>
              <a:gd name="T76" fmla="*/ 496 w 598"/>
              <a:gd name="T77" fmla="*/ 369 h 674"/>
              <a:gd name="T78" fmla="*/ 463 w 598"/>
              <a:gd name="T79" fmla="*/ 365 h 674"/>
              <a:gd name="T80" fmla="*/ 328 w 598"/>
              <a:gd name="T81" fmla="*/ 500 h 674"/>
              <a:gd name="T82" fmla="*/ 434 w 598"/>
              <a:gd name="T83" fmla="*/ 632 h 674"/>
              <a:gd name="T84" fmla="*/ 463 w 598"/>
              <a:gd name="T85" fmla="*/ 635 h 674"/>
              <a:gd name="T86" fmla="*/ 598 w 598"/>
              <a:gd name="T87" fmla="*/ 500 h 674"/>
              <a:gd name="T88" fmla="*/ 496 w 598"/>
              <a:gd name="T89" fmla="*/ 369 h 674"/>
              <a:gd name="T90" fmla="*/ 539 w 598"/>
              <a:gd name="T91" fmla="*/ 481 h 674"/>
              <a:gd name="T92" fmla="*/ 539 w 598"/>
              <a:gd name="T93" fmla="*/ 481 h 674"/>
              <a:gd name="T94" fmla="*/ 496 w 598"/>
              <a:gd name="T95" fmla="*/ 523 h 674"/>
              <a:gd name="T96" fmla="*/ 463 w 598"/>
              <a:gd name="T97" fmla="*/ 557 h 674"/>
              <a:gd name="T98" fmla="*/ 425 w 598"/>
              <a:gd name="T99" fmla="*/ 557 h 674"/>
              <a:gd name="T100" fmla="*/ 386 w 598"/>
              <a:gd name="T101" fmla="*/ 519 h 674"/>
              <a:gd name="T102" fmla="*/ 386 w 598"/>
              <a:gd name="T103" fmla="*/ 481 h 674"/>
              <a:gd name="T104" fmla="*/ 425 w 598"/>
              <a:gd name="T105" fmla="*/ 481 h 674"/>
              <a:gd name="T106" fmla="*/ 444 w 598"/>
              <a:gd name="T107" fmla="*/ 500 h 674"/>
              <a:gd name="T108" fmla="*/ 496 w 598"/>
              <a:gd name="T109" fmla="*/ 447 h 674"/>
              <a:gd name="T110" fmla="*/ 501 w 598"/>
              <a:gd name="T111" fmla="*/ 443 h 674"/>
              <a:gd name="T112" fmla="*/ 539 w 598"/>
              <a:gd name="T113" fmla="*/ 443 h 674"/>
              <a:gd name="T114" fmla="*/ 539 w 598"/>
              <a:gd name="T115" fmla="*/ 481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4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7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7"/>
                  <a:pt x="381" y="84"/>
                </a:cubicBezTo>
                <a:close/>
                <a:moveTo>
                  <a:pt x="421" y="84"/>
                </a:moveTo>
                <a:cubicBezTo>
                  <a:pt x="422" y="90"/>
                  <a:pt x="423" y="97"/>
                  <a:pt x="423" y="103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3"/>
                </a:cubicBezTo>
                <a:cubicBezTo>
                  <a:pt x="85" y="97"/>
                  <a:pt x="85" y="90"/>
                  <a:pt x="87" y="84"/>
                </a:cubicBezTo>
                <a:cubicBezTo>
                  <a:pt x="37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7" y="674"/>
                  <a:pt x="106" y="674"/>
                </a:cubicBezTo>
                <a:lnTo>
                  <a:pt x="387" y="674"/>
                </a:lnTo>
                <a:cubicBezTo>
                  <a:pt x="320" y="646"/>
                  <a:pt x="272" y="579"/>
                  <a:pt x="272" y="500"/>
                </a:cubicBezTo>
                <a:cubicBezTo>
                  <a:pt x="272" y="396"/>
                  <a:pt x="357" y="311"/>
                  <a:pt x="461" y="311"/>
                </a:cubicBezTo>
                <a:cubicBezTo>
                  <a:pt x="477" y="311"/>
                  <a:pt x="493" y="313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2"/>
                </a:moveTo>
                <a:lnTo>
                  <a:pt x="238" y="422"/>
                </a:lnTo>
                <a:lnTo>
                  <a:pt x="106" y="422"/>
                </a:lnTo>
                <a:cubicBezTo>
                  <a:pt x="94" y="422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2"/>
                  <a:pt x="238" y="422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8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8"/>
                  <a:pt x="292" y="338"/>
                  <a:pt x="280" y="338"/>
                </a:cubicBezTo>
                <a:close/>
                <a:moveTo>
                  <a:pt x="496" y="369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5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4"/>
                  <a:pt x="598" y="500"/>
                </a:cubicBezTo>
                <a:cubicBezTo>
                  <a:pt x="598" y="437"/>
                  <a:pt x="555" y="384"/>
                  <a:pt x="496" y="369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3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6" y="519"/>
                </a:lnTo>
                <a:cubicBezTo>
                  <a:pt x="376" y="508"/>
                  <a:pt x="376" y="491"/>
                  <a:pt x="386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49" y="453"/>
                  <a:pt x="549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397155" y="360177"/>
            <a:ext cx="540000" cy="540000"/>
            <a:chOff x="4605330" y="979808"/>
            <a:chExt cx="720000" cy="720000"/>
          </a:xfrm>
        </p:grpSpPr>
        <p:grpSp>
          <p:nvGrpSpPr>
            <p:cNvPr id="76" name="组合 75"/>
            <p:cNvGrpSpPr/>
            <p:nvPr/>
          </p:nvGrpSpPr>
          <p:grpSpPr>
            <a:xfrm>
              <a:off x="4605330" y="979808"/>
              <a:ext cx="720000" cy="720000"/>
              <a:chOff x="6585482" y="1661233"/>
              <a:chExt cx="928741" cy="928741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6585482" y="1661233"/>
                <a:ext cx="928741" cy="9287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Freeform 22"/>
            <p:cNvSpPr>
              <a:spLocks noEditPoints="1"/>
            </p:cNvSpPr>
            <p:nvPr/>
          </p:nvSpPr>
          <p:spPr bwMode="auto">
            <a:xfrm>
              <a:off x="4869578" y="1208456"/>
              <a:ext cx="200334" cy="235261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>
            <a:grpSpLocks noChangeAspect="1"/>
          </p:cNvGrpSpPr>
          <p:nvPr/>
        </p:nvGrpSpPr>
        <p:grpSpPr>
          <a:xfrm>
            <a:off x="3449225" y="2745706"/>
            <a:ext cx="540000" cy="540000"/>
            <a:chOff x="6782426" y="4000925"/>
            <a:chExt cx="928740" cy="928740"/>
          </a:xfrm>
        </p:grpSpPr>
        <p:grpSp>
          <p:nvGrpSpPr>
            <p:cNvPr id="88" name="组合 87"/>
            <p:cNvGrpSpPr/>
            <p:nvPr/>
          </p:nvGrpSpPr>
          <p:grpSpPr>
            <a:xfrm>
              <a:off x="6782426" y="4000925"/>
              <a:ext cx="928740" cy="928740"/>
              <a:chOff x="6585478" y="1661232"/>
              <a:chExt cx="928740" cy="928740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6585478" y="1661232"/>
                <a:ext cx="928740" cy="92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7118936" y="4312540"/>
              <a:ext cx="260967" cy="328186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297045" y="2491740"/>
            <a:ext cx="4145280" cy="4349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raise price doesnt always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mean more revenue 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5400000">
            <a:off x="-60590" y="60590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16200000">
            <a:off x="7964345" y="5678345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3490500" y="3990223"/>
            <a:ext cx="540000" cy="540000"/>
            <a:chOff x="3635275" y="3872042"/>
            <a:chExt cx="720000" cy="720000"/>
          </a:xfrm>
        </p:grpSpPr>
        <p:sp>
          <p:nvSpPr>
            <p:cNvPr id="44" name="椭圆 43"/>
            <p:cNvSpPr/>
            <p:nvPr/>
          </p:nvSpPr>
          <p:spPr>
            <a:xfrm>
              <a:off x="3635275" y="3872042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3728969" y="3965736"/>
              <a:ext cx="532612" cy="53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85982" y="4031215"/>
              <a:ext cx="418253" cy="409787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3897626" y="4088042"/>
              <a:ext cx="216000" cy="288000"/>
            </a:xfrm>
            <a:custGeom>
              <a:avLst/>
              <a:gdLst>
                <a:gd name="T0" fmla="*/ 171 w 568"/>
                <a:gd name="T1" fmla="*/ 92 h 606"/>
                <a:gd name="T2" fmla="*/ 372 w 568"/>
                <a:gd name="T3" fmla="*/ 67 h 606"/>
                <a:gd name="T4" fmla="*/ 300 w 568"/>
                <a:gd name="T5" fmla="*/ 41 h 606"/>
                <a:gd name="T6" fmla="*/ 217 w 568"/>
                <a:gd name="T7" fmla="*/ 41 h 606"/>
                <a:gd name="T8" fmla="*/ 145 w 568"/>
                <a:gd name="T9" fmla="*/ 67 h 606"/>
                <a:gd name="T10" fmla="*/ 468 w 568"/>
                <a:gd name="T11" fmla="*/ 525 h 606"/>
                <a:gd name="T12" fmla="*/ 475 w 568"/>
                <a:gd name="T13" fmla="*/ 507 h 606"/>
                <a:gd name="T14" fmla="*/ 443 w 568"/>
                <a:gd name="T15" fmla="*/ 393 h 606"/>
                <a:gd name="T16" fmla="*/ 422 w 568"/>
                <a:gd name="T17" fmla="*/ 393 h 606"/>
                <a:gd name="T18" fmla="*/ 422 w 568"/>
                <a:gd name="T19" fmla="*/ 481 h 606"/>
                <a:gd name="T20" fmla="*/ 422 w 568"/>
                <a:gd name="T21" fmla="*/ 483 h 606"/>
                <a:gd name="T22" fmla="*/ 423 w 568"/>
                <a:gd name="T23" fmla="*/ 484 h 606"/>
                <a:gd name="T24" fmla="*/ 425 w 568"/>
                <a:gd name="T25" fmla="*/ 486 h 606"/>
                <a:gd name="T26" fmla="*/ 541 w 568"/>
                <a:gd name="T27" fmla="*/ 400 h 606"/>
                <a:gd name="T28" fmla="*/ 432 w 568"/>
                <a:gd name="T29" fmla="*/ 342 h 606"/>
                <a:gd name="T30" fmla="*/ 407 w 568"/>
                <a:gd name="T31" fmla="*/ 604 h 606"/>
                <a:gd name="T32" fmla="*/ 562 w 568"/>
                <a:gd name="T33" fmla="*/ 499 h 606"/>
                <a:gd name="T34" fmla="*/ 542 w 568"/>
                <a:gd name="T35" fmla="*/ 495 h 606"/>
                <a:gd name="T36" fmla="*/ 432 w 568"/>
                <a:gd name="T37" fmla="*/ 586 h 606"/>
                <a:gd name="T38" fmla="*/ 323 w 568"/>
                <a:gd name="T39" fmla="*/ 453 h 606"/>
                <a:gd name="T40" fmla="*/ 453 w 568"/>
                <a:gd name="T41" fmla="*/ 364 h 606"/>
                <a:gd name="T42" fmla="*/ 542 w 568"/>
                <a:gd name="T43" fmla="*/ 495 h 606"/>
                <a:gd name="T44" fmla="*/ 190 w 568"/>
                <a:gd name="T45" fmla="*/ 494 h 606"/>
                <a:gd name="T46" fmla="*/ 325 w 568"/>
                <a:gd name="T47" fmla="*/ 360 h 606"/>
                <a:gd name="T48" fmla="*/ 353 w 568"/>
                <a:gd name="T49" fmla="*/ 339 h 606"/>
                <a:gd name="T50" fmla="*/ 491 w 568"/>
                <a:gd name="T51" fmla="*/ 205 h 606"/>
                <a:gd name="T52" fmla="*/ 496 w 568"/>
                <a:gd name="T53" fmla="*/ 331 h 606"/>
                <a:gd name="T54" fmla="*/ 518 w 568"/>
                <a:gd name="T55" fmla="*/ 339 h 606"/>
                <a:gd name="T56" fmla="*/ 518 w 568"/>
                <a:gd name="T57" fmla="*/ 139 h 606"/>
                <a:gd name="T58" fmla="*/ 27 w 568"/>
                <a:gd name="T59" fmla="*/ 112 h 606"/>
                <a:gd name="T60" fmla="*/ 0 w 568"/>
                <a:gd name="T61" fmla="*/ 211 h 606"/>
                <a:gd name="T62" fmla="*/ 0 w 568"/>
                <a:gd name="T63" fmla="*/ 360 h 606"/>
                <a:gd name="T64" fmla="*/ 0 w 568"/>
                <a:gd name="T65" fmla="*/ 504 h 606"/>
                <a:gd name="T66" fmla="*/ 286 w 568"/>
                <a:gd name="T67" fmla="*/ 531 h 606"/>
                <a:gd name="T68" fmla="*/ 21 w 568"/>
                <a:gd name="T69" fmla="*/ 211 h 606"/>
                <a:gd name="T70" fmla="*/ 27 w 568"/>
                <a:gd name="T71" fmla="*/ 205 h 606"/>
                <a:gd name="T72" fmla="*/ 169 w 568"/>
                <a:gd name="T73" fmla="*/ 339 h 606"/>
                <a:gd name="T74" fmla="*/ 21 w 568"/>
                <a:gd name="T75" fmla="*/ 211 h 606"/>
                <a:gd name="T76" fmla="*/ 169 w 568"/>
                <a:gd name="T77" fmla="*/ 360 h 606"/>
                <a:gd name="T78" fmla="*/ 27 w 568"/>
                <a:gd name="T79" fmla="*/ 494 h 606"/>
                <a:gd name="T80" fmla="*/ 21 w 568"/>
                <a:gd name="T81" fmla="*/ 360 h 606"/>
                <a:gd name="T82" fmla="*/ 190 w 568"/>
                <a:gd name="T83" fmla="*/ 339 h 606"/>
                <a:gd name="T84" fmla="*/ 190 w 568"/>
                <a:gd name="T85" fmla="*/ 205 h 606"/>
                <a:gd name="T86" fmla="*/ 332 w 568"/>
                <a:gd name="T87" fmla="*/ 339 h 606"/>
                <a:gd name="T88" fmla="*/ 342 w 568"/>
                <a:gd name="T89" fmla="*/ 139 h 606"/>
                <a:gd name="T90" fmla="*/ 361 w 568"/>
                <a:gd name="T91" fmla="*/ 157 h 606"/>
                <a:gd name="T92" fmla="*/ 324 w 568"/>
                <a:gd name="T93" fmla="*/ 157 h 606"/>
                <a:gd name="T94" fmla="*/ 180 w 568"/>
                <a:gd name="T95" fmla="*/ 139 h 606"/>
                <a:gd name="T96" fmla="*/ 198 w 568"/>
                <a:gd name="T97" fmla="*/ 157 h 606"/>
                <a:gd name="T98" fmla="*/ 161 w 568"/>
                <a:gd name="T99" fmla="*/ 15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606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7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2"/>
                    <a:pt x="432" y="382"/>
                  </a:cubicBezTo>
                  <a:cubicBezTo>
                    <a:pt x="426" y="382"/>
                    <a:pt x="422" y="387"/>
                    <a:pt x="422" y="393"/>
                  </a:cubicBezTo>
                  <a:lnTo>
                    <a:pt x="422" y="478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3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2"/>
                    <a:pt x="432" y="362"/>
                  </a:cubicBezTo>
                  <a:cubicBezTo>
                    <a:pt x="439" y="362"/>
                    <a:pt x="446" y="363"/>
                    <a:pt x="453" y="364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6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3436620" y="5239385"/>
            <a:ext cx="533400" cy="533400"/>
            <a:chOff x="6782426" y="5362065"/>
            <a:chExt cx="928740" cy="928740"/>
          </a:xfrm>
        </p:grpSpPr>
        <p:grpSp>
          <p:nvGrpSpPr>
            <p:cNvPr id="8" name="组合 7"/>
            <p:cNvGrpSpPr/>
            <p:nvPr/>
          </p:nvGrpSpPr>
          <p:grpSpPr>
            <a:xfrm>
              <a:off x="6782426" y="5362065"/>
              <a:ext cx="928740" cy="928740"/>
              <a:chOff x="6585478" y="1661232"/>
              <a:chExt cx="928740" cy="92874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585478" y="1661232"/>
                <a:ext cx="928740" cy="92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7128729" y="5705784"/>
              <a:ext cx="305515" cy="227718"/>
            </a:xfrm>
            <a:custGeom>
              <a:avLst/>
              <a:gdLst>
                <a:gd name="T0" fmla="*/ 201 w 983"/>
                <a:gd name="T1" fmla="*/ 386 h 731"/>
                <a:gd name="T2" fmla="*/ 359 w 983"/>
                <a:gd name="T3" fmla="*/ 110 h 731"/>
                <a:gd name="T4" fmla="*/ 398 w 983"/>
                <a:gd name="T5" fmla="*/ 64 h 731"/>
                <a:gd name="T6" fmla="*/ 759 w 983"/>
                <a:gd name="T7" fmla="*/ 93 h 731"/>
                <a:gd name="T8" fmla="*/ 738 w 983"/>
                <a:gd name="T9" fmla="*/ 49 h 731"/>
                <a:gd name="T10" fmla="*/ 821 w 983"/>
                <a:gd name="T11" fmla="*/ 24 h 731"/>
                <a:gd name="T12" fmla="*/ 877 w 983"/>
                <a:gd name="T13" fmla="*/ 27 h 731"/>
                <a:gd name="T14" fmla="*/ 859 w 983"/>
                <a:gd name="T15" fmla="*/ 109 h 731"/>
                <a:gd name="T16" fmla="*/ 830 w 983"/>
                <a:gd name="T17" fmla="*/ 154 h 731"/>
                <a:gd name="T18" fmla="*/ 623 w 983"/>
                <a:gd name="T19" fmla="*/ 344 h 731"/>
                <a:gd name="T20" fmla="*/ 622 w 983"/>
                <a:gd name="T21" fmla="*/ 345 h 731"/>
                <a:gd name="T22" fmla="*/ 952 w 983"/>
                <a:gd name="T23" fmla="*/ 670 h 731"/>
                <a:gd name="T24" fmla="*/ 952 w 983"/>
                <a:gd name="T25" fmla="*/ 731 h 731"/>
                <a:gd name="T26" fmla="*/ 763 w 983"/>
                <a:gd name="T27" fmla="*/ 731 h 731"/>
                <a:gd name="T28" fmla="*/ 558 w 983"/>
                <a:gd name="T29" fmla="*/ 731 h 731"/>
                <a:gd name="T30" fmla="*/ 353 w 983"/>
                <a:gd name="T31" fmla="*/ 731 h 731"/>
                <a:gd name="T32" fmla="*/ 148 w 983"/>
                <a:gd name="T33" fmla="*/ 731 h 731"/>
                <a:gd name="T34" fmla="*/ 0 w 983"/>
                <a:gd name="T35" fmla="*/ 701 h 731"/>
                <a:gd name="T36" fmla="*/ 31 w 983"/>
                <a:gd name="T37" fmla="*/ 0 h 731"/>
                <a:gd name="T38" fmla="*/ 62 w 983"/>
                <a:gd name="T39" fmla="*/ 670 h 731"/>
                <a:gd name="T40" fmla="*/ 148 w 983"/>
                <a:gd name="T41" fmla="*/ 530 h 731"/>
                <a:gd name="T42" fmla="*/ 236 w 983"/>
                <a:gd name="T43" fmla="*/ 499 h 731"/>
                <a:gd name="T44" fmla="*/ 267 w 983"/>
                <a:gd name="T45" fmla="*/ 670 h 731"/>
                <a:gd name="T46" fmla="*/ 353 w 983"/>
                <a:gd name="T47" fmla="*/ 316 h 731"/>
                <a:gd name="T48" fmla="*/ 441 w 983"/>
                <a:gd name="T49" fmla="*/ 286 h 731"/>
                <a:gd name="T50" fmla="*/ 472 w 983"/>
                <a:gd name="T51" fmla="*/ 670 h 731"/>
                <a:gd name="T52" fmla="*/ 558 w 983"/>
                <a:gd name="T53" fmla="*/ 421 h 731"/>
                <a:gd name="T54" fmla="*/ 646 w 983"/>
                <a:gd name="T55" fmla="*/ 390 h 731"/>
                <a:gd name="T56" fmla="*/ 677 w 983"/>
                <a:gd name="T57" fmla="*/ 670 h 731"/>
                <a:gd name="T58" fmla="*/ 763 w 983"/>
                <a:gd name="T59" fmla="*/ 245 h 731"/>
                <a:gd name="T60" fmla="*/ 851 w 983"/>
                <a:gd name="T61" fmla="*/ 214 h 731"/>
                <a:gd name="T62" fmla="*/ 881 w 983"/>
                <a:gd name="T63" fmla="*/ 6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3" h="731">
                  <a:moveTo>
                    <a:pt x="404" y="154"/>
                  </a:moveTo>
                  <a:lnTo>
                    <a:pt x="201" y="386"/>
                  </a:lnTo>
                  <a:lnTo>
                    <a:pt x="153" y="345"/>
                  </a:lnTo>
                  <a:lnTo>
                    <a:pt x="359" y="110"/>
                  </a:lnTo>
                  <a:lnTo>
                    <a:pt x="359" y="110"/>
                  </a:lnTo>
                  <a:lnTo>
                    <a:pt x="398" y="64"/>
                  </a:lnTo>
                  <a:lnTo>
                    <a:pt x="616" y="255"/>
                  </a:lnTo>
                  <a:lnTo>
                    <a:pt x="759" y="93"/>
                  </a:lnTo>
                  <a:lnTo>
                    <a:pt x="734" y="71"/>
                  </a:lnTo>
                  <a:cubicBezTo>
                    <a:pt x="724" y="63"/>
                    <a:pt x="726" y="53"/>
                    <a:pt x="738" y="49"/>
                  </a:cubicBezTo>
                  <a:lnTo>
                    <a:pt x="777" y="37"/>
                  </a:lnTo>
                  <a:cubicBezTo>
                    <a:pt x="789" y="34"/>
                    <a:pt x="809" y="27"/>
                    <a:pt x="821" y="24"/>
                  </a:cubicBezTo>
                  <a:lnTo>
                    <a:pt x="860" y="12"/>
                  </a:lnTo>
                  <a:cubicBezTo>
                    <a:pt x="872" y="8"/>
                    <a:pt x="880" y="15"/>
                    <a:pt x="877" y="27"/>
                  </a:cubicBezTo>
                  <a:lnTo>
                    <a:pt x="869" y="65"/>
                  </a:lnTo>
                  <a:cubicBezTo>
                    <a:pt x="866" y="77"/>
                    <a:pt x="862" y="97"/>
                    <a:pt x="859" y="109"/>
                  </a:cubicBezTo>
                  <a:lnTo>
                    <a:pt x="851" y="147"/>
                  </a:lnTo>
                  <a:cubicBezTo>
                    <a:pt x="849" y="159"/>
                    <a:pt x="839" y="162"/>
                    <a:pt x="830" y="154"/>
                  </a:cubicBezTo>
                  <a:lnTo>
                    <a:pt x="807" y="134"/>
                  </a:lnTo>
                  <a:lnTo>
                    <a:pt x="623" y="344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404" y="154"/>
                  </a:lnTo>
                  <a:close/>
                  <a:moveTo>
                    <a:pt x="952" y="670"/>
                  </a:moveTo>
                  <a:cubicBezTo>
                    <a:pt x="969" y="670"/>
                    <a:pt x="983" y="684"/>
                    <a:pt x="983" y="701"/>
                  </a:cubicBezTo>
                  <a:cubicBezTo>
                    <a:pt x="983" y="718"/>
                    <a:pt x="969" y="731"/>
                    <a:pt x="952" y="731"/>
                  </a:cubicBezTo>
                  <a:lnTo>
                    <a:pt x="881" y="731"/>
                  </a:lnTo>
                  <a:lnTo>
                    <a:pt x="763" y="731"/>
                  </a:lnTo>
                  <a:lnTo>
                    <a:pt x="677" y="731"/>
                  </a:lnTo>
                  <a:lnTo>
                    <a:pt x="558" y="731"/>
                  </a:lnTo>
                  <a:lnTo>
                    <a:pt x="472" y="731"/>
                  </a:lnTo>
                  <a:lnTo>
                    <a:pt x="353" y="731"/>
                  </a:lnTo>
                  <a:lnTo>
                    <a:pt x="267" y="731"/>
                  </a:lnTo>
                  <a:lnTo>
                    <a:pt x="148" y="731"/>
                  </a:lnTo>
                  <a:lnTo>
                    <a:pt x="32" y="731"/>
                  </a:lnTo>
                  <a:cubicBezTo>
                    <a:pt x="14" y="731"/>
                    <a:pt x="0" y="718"/>
                    <a:pt x="0" y="701"/>
                  </a:cubicBezTo>
                  <a:lnTo>
                    <a:pt x="0" y="31"/>
                  </a:ln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lnTo>
                    <a:pt x="62" y="670"/>
                  </a:lnTo>
                  <a:lnTo>
                    <a:pt x="148" y="670"/>
                  </a:lnTo>
                  <a:lnTo>
                    <a:pt x="148" y="530"/>
                  </a:lnTo>
                  <a:cubicBezTo>
                    <a:pt x="148" y="513"/>
                    <a:pt x="162" y="499"/>
                    <a:pt x="179" y="499"/>
                  </a:cubicBezTo>
                  <a:lnTo>
                    <a:pt x="236" y="499"/>
                  </a:lnTo>
                  <a:cubicBezTo>
                    <a:pt x="253" y="499"/>
                    <a:pt x="267" y="513"/>
                    <a:pt x="267" y="530"/>
                  </a:cubicBezTo>
                  <a:lnTo>
                    <a:pt x="267" y="670"/>
                  </a:lnTo>
                  <a:lnTo>
                    <a:pt x="353" y="670"/>
                  </a:lnTo>
                  <a:lnTo>
                    <a:pt x="353" y="316"/>
                  </a:lnTo>
                  <a:cubicBezTo>
                    <a:pt x="353" y="299"/>
                    <a:pt x="367" y="286"/>
                    <a:pt x="384" y="286"/>
                  </a:cubicBezTo>
                  <a:lnTo>
                    <a:pt x="441" y="286"/>
                  </a:lnTo>
                  <a:cubicBezTo>
                    <a:pt x="458" y="286"/>
                    <a:pt x="472" y="299"/>
                    <a:pt x="472" y="316"/>
                  </a:cubicBezTo>
                  <a:lnTo>
                    <a:pt x="472" y="670"/>
                  </a:lnTo>
                  <a:lnTo>
                    <a:pt x="558" y="670"/>
                  </a:lnTo>
                  <a:lnTo>
                    <a:pt x="558" y="421"/>
                  </a:lnTo>
                  <a:cubicBezTo>
                    <a:pt x="558" y="404"/>
                    <a:pt x="572" y="390"/>
                    <a:pt x="589" y="390"/>
                  </a:cubicBezTo>
                  <a:lnTo>
                    <a:pt x="646" y="390"/>
                  </a:lnTo>
                  <a:cubicBezTo>
                    <a:pt x="663" y="390"/>
                    <a:pt x="677" y="404"/>
                    <a:pt x="677" y="421"/>
                  </a:cubicBezTo>
                  <a:lnTo>
                    <a:pt x="677" y="670"/>
                  </a:lnTo>
                  <a:lnTo>
                    <a:pt x="763" y="670"/>
                  </a:lnTo>
                  <a:lnTo>
                    <a:pt x="763" y="245"/>
                  </a:lnTo>
                  <a:cubicBezTo>
                    <a:pt x="763" y="228"/>
                    <a:pt x="776" y="214"/>
                    <a:pt x="793" y="214"/>
                  </a:cubicBezTo>
                  <a:lnTo>
                    <a:pt x="851" y="214"/>
                  </a:lnTo>
                  <a:cubicBezTo>
                    <a:pt x="868" y="214"/>
                    <a:pt x="881" y="228"/>
                    <a:pt x="881" y="245"/>
                  </a:cubicBezTo>
                  <a:lnTo>
                    <a:pt x="881" y="670"/>
                  </a:lnTo>
                  <a:lnTo>
                    <a:pt x="952" y="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62280" y="2447925"/>
            <a:ext cx="2625090" cy="4108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 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 descr="E:\Hou\信息化建设\web\校徽相关\xjtu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3" r="87582"/>
          <a:stretch>
            <a:fillRect/>
          </a:stretch>
        </p:blipFill>
        <p:spPr bwMode="auto">
          <a:xfrm>
            <a:off x="1011171" y="3990604"/>
            <a:ext cx="1603696" cy="15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4329430" y="5152077"/>
            <a:ext cx="4572000" cy="8299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price discrimination legal or ethical?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373245" y="3672840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does government’s intervention affect the market equilibrium?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4055745" y="577532"/>
            <a:ext cx="5853430" cy="721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Game theory in your daily life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3380105" y="650240"/>
            <a:ext cx="539750" cy="539750"/>
            <a:chOff x="6585478" y="1661232"/>
            <a:chExt cx="928740" cy="928740"/>
          </a:xfrm>
        </p:grpSpPr>
        <p:sp>
          <p:nvSpPr>
            <p:cNvPr id="84" name="椭圆 83"/>
            <p:cNvSpPr/>
            <p:nvPr/>
          </p:nvSpPr>
          <p:spPr>
            <a:xfrm>
              <a:off x="6585478" y="1661232"/>
              <a:ext cx="928740" cy="9287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6706336" y="1782090"/>
              <a:ext cx="687025" cy="6870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6" name="椭圆 85"/>
            <p:cNvSpPr/>
            <p:nvPr/>
          </p:nvSpPr>
          <p:spPr>
            <a:xfrm>
              <a:off x="6779848" y="1855602"/>
              <a:ext cx="540000" cy="540000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Freeform 16"/>
          <p:cNvSpPr>
            <a:spLocks noEditPoints="1"/>
          </p:cNvSpPr>
          <p:nvPr/>
        </p:nvSpPr>
        <p:spPr bwMode="auto">
          <a:xfrm>
            <a:off x="4737735" y="1455420"/>
            <a:ext cx="150495" cy="171450"/>
          </a:xfrm>
          <a:custGeom>
            <a:avLst/>
            <a:gdLst>
              <a:gd name="T0" fmla="*/ 381 w 598"/>
              <a:gd name="T1" fmla="*/ 84 h 674"/>
              <a:gd name="T2" fmla="*/ 296 w 598"/>
              <a:gd name="T3" fmla="*/ 169 h 674"/>
              <a:gd name="T4" fmla="*/ 212 w 598"/>
              <a:gd name="T5" fmla="*/ 169 h 674"/>
              <a:gd name="T6" fmla="*/ 127 w 598"/>
              <a:gd name="T7" fmla="*/ 84 h 674"/>
              <a:gd name="T8" fmla="*/ 212 w 598"/>
              <a:gd name="T9" fmla="*/ 0 h 674"/>
              <a:gd name="T10" fmla="*/ 296 w 598"/>
              <a:gd name="T11" fmla="*/ 0 h 674"/>
              <a:gd name="T12" fmla="*/ 381 w 598"/>
              <a:gd name="T13" fmla="*/ 84 h 674"/>
              <a:gd name="T14" fmla="*/ 421 w 598"/>
              <a:gd name="T15" fmla="*/ 84 h 674"/>
              <a:gd name="T16" fmla="*/ 423 w 598"/>
              <a:gd name="T17" fmla="*/ 103 h 674"/>
              <a:gd name="T18" fmla="*/ 317 w 598"/>
              <a:gd name="T19" fmla="*/ 209 h 674"/>
              <a:gd name="T20" fmla="*/ 191 w 598"/>
              <a:gd name="T21" fmla="*/ 209 h 674"/>
              <a:gd name="T22" fmla="*/ 85 w 598"/>
              <a:gd name="T23" fmla="*/ 103 h 674"/>
              <a:gd name="T24" fmla="*/ 87 w 598"/>
              <a:gd name="T25" fmla="*/ 84 h 674"/>
              <a:gd name="T26" fmla="*/ 0 w 598"/>
              <a:gd name="T27" fmla="*/ 188 h 674"/>
              <a:gd name="T28" fmla="*/ 0 w 598"/>
              <a:gd name="T29" fmla="*/ 569 h 674"/>
              <a:gd name="T30" fmla="*/ 106 w 598"/>
              <a:gd name="T31" fmla="*/ 674 h 674"/>
              <a:gd name="T32" fmla="*/ 387 w 598"/>
              <a:gd name="T33" fmla="*/ 674 h 674"/>
              <a:gd name="T34" fmla="*/ 272 w 598"/>
              <a:gd name="T35" fmla="*/ 500 h 674"/>
              <a:gd name="T36" fmla="*/ 461 w 598"/>
              <a:gd name="T37" fmla="*/ 311 h 674"/>
              <a:gd name="T38" fmla="*/ 508 w 598"/>
              <a:gd name="T39" fmla="*/ 317 h 674"/>
              <a:gd name="T40" fmla="*/ 508 w 598"/>
              <a:gd name="T41" fmla="*/ 188 h 674"/>
              <a:gd name="T42" fmla="*/ 421 w 598"/>
              <a:gd name="T43" fmla="*/ 84 h 674"/>
              <a:gd name="T44" fmla="*/ 238 w 598"/>
              <a:gd name="T45" fmla="*/ 422 h 674"/>
              <a:gd name="T46" fmla="*/ 238 w 598"/>
              <a:gd name="T47" fmla="*/ 422 h 674"/>
              <a:gd name="T48" fmla="*/ 106 w 598"/>
              <a:gd name="T49" fmla="*/ 422 h 674"/>
              <a:gd name="T50" fmla="*/ 85 w 598"/>
              <a:gd name="T51" fmla="*/ 401 h 674"/>
              <a:gd name="T52" fmla="*/ 106 w 598"/>
              <a:gd name="T53" fmla="*/ 380 h 674"/>
              <a:gd name="T54" fmla="*/ 238 w 598"/>
              <a:gd name="T55" fmla="*/ 380 h 674"/>
              <a:gd name="T56" fmla="*/ 259 w 598"/>
              <a:gd name="T57" fmla="*/ 401 h 674"/>
              <a:gd name="T58" fmla="*/ 238 w 598"/>
              <a:gd name="T59" fmla="*/ 422 h 674"/>
              <a:gd name="T60" fmla="*/ 280 w 598"/>
              <a:gd name="T61" fmla="*/ 338 h 674"/>
              <a:gd name="T62" fmla="*/ 280 w 598"/>
              <a:gd name="T63" fmla="*/ 338 h 674"/>
              <a:gd name="T64" fmla="*/ 106 w 598"/>
              <a:gd name="T65" fmla="*/ 338 h 674"/>
              <a:gd name="T66" fmla="*/ 85 w 598"/>
              <a:gd name="T67" fmla="*/ 317 h 674"/>
              <a:gd name="T68" fmla="*/ 106 w 598"/>
              <a:gd name="T69" fmla="*/ 296 h 674"/>
              <a:gd name="T70" fmla="*/ 280 w 598"/>
              <a:gd name="T71" fmla="*/ 296 h 674"/>
              <a:gd name="T72" fmla="*/ 302 w 598"/>
              <a:gd name="T73" fmla="*/ 317 h 674"/>
              <a:gd name="T74" fmla="*/ 280 w 598"/>
              <a:gd name="T75" fmla="*/ 338 h 674"/>
              <a:gd name="T76" fmla="*/ 496 w 598"/>
              <a:gd name="T77" fmla="*/ 369 h 674"/>
              <a:gd name="T78" fmla="*/ 463 w 598"/>
              <a:gd name="T79" fmla="*/ 365 h 674"/>
              <a:gd name="T80" fmla="*/ 328 w 598"/>
              <a:gd name="T81" fmla="*/ 500 h 674"/>
              <a:gd name="T82" fmla="*/ 434 w 598"/>
              <a:gd name="T83" fmla="*/ 632 h 674"/>
              <a:gd name="T84" fmla="*/ 463 w 598"/>
              <a:gd name="T85" fmla="*/ 635 h 674"/>
              <a:gd name="T86" fmla="*/ 598 w 598"/>
              <a:gd name="T87" fmla="*/ 500 h 674"/>
              <a:gd name="T88" fmla="*/ 496 w 598"/>
              <a:gd name="T89" fmla="*/ 369 h 674"/>
              <a:gd name="T90" fmla="*/ 539 w 598"/>
              <a:gd name="T91" fmla="*/ 481 h 674"/>
              <a:gd name="T92" fmla="*/ 539 w 598"/>
              <a:gd name="T93" fmla="*/ 481 h 674"/>
              <a:gd name="T94" fmla="*/ 496 w 598"/>
              <a:gd name="T95" fmla="*/ 523 h 674"/>
              <a:gd name="T96" fmla="*/ 463 w 598"/>
              <a:gd name="T97" fmla="*/ 557 h 674"/>
              <a:gd name="T98" fmla="*/ 425 w 598"/>
              <a:gd name="T99" fmla="*/ 557 h 674"/>
              <a:gd name="T100" fmla="*/ 386 w 598"/>
              <a:gd name="T101" fmla="*/ 519 h 674"/>
              <a:gd name="T102" fmla="*/ 386 w 598"/>
              <a:gd name="T103" fmla="*/ 481 h 674"/>
              <a:gd name="T104" fmla="*/ 425 w 598"/>
              <a:gd name="T105" fmla="*/ 481 h 674"/>
              <a:gd name="T106" fmla="*/ 444 w 598"/>
              <a:gd name="T107" fmla="*/ 500 h 674"/>
              <a:gd name="T108" fmla="*/ 496 w 598"/>
              <a:gd name="T109" fmla="*/ 447 h 674"/>
              <a:gd name="T110" fmla="*/ 501 w 598"/>
              <a:gd name="T111" fmla="*/ 443 h 674"/>
              <a:gd name="T112" fmla="*/ 539 w 598"/>
              <a:gd name="T113" fmla="*/ 443 h 674"/>
              <a:gd name="T114" fmla="*/ 539 w 598"/>
              <a:gd name="T115" fmla="*/ 481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4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7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7"/>
                  <a:pt x="381" y="84"/>
                </a:cubicBezTo>
                <a:close/>
                <a:moveTo>
                  <a:pt x="421" y="84"/>
                </a:moveTo>
                <a:cubicBezTo>
                  <a:pt x="422" y="90"/>
                  <a:pt x="423" y="97"/>
                  <a:pt x="423" y="103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3"/>
                </a:cubicBezTo>
                <a:cubicBezTo>
                  <a:pt x="85" y="97"/>
                  <a:pt x="85" y="90"/>
                  <a:pt x="87" y="84"/>
                </a:cubicBezTo>
                <a:cubicBezTo>
                  <a:pt x="37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7" y="674"/>
                  <a:pt x="106" y="674"/>
                </a:cubicBezTo>
                <a:lnTo>
                  <a:pt x="387" y="674"/>
                </a:lnTo>
                <a:cubicBezTo>
                  <a:pt x="320" y="646"/>
                  <a:pt x="272" y="579"/>
                  <a:pt x="272" y="500"/>
                </a:cubicBezTo>
                <a:cubicBezTo>
                  <a:pt x="272" y="396"/>
                  <a:pt x="357" y="311"/>
                  <a:pt x="461" y="311"/>
                </a:cubicBezTo>
                <a:cubicBezTo>
                  <a:pt x="477" y="311"/>
                  <a:pt x="493" y="313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2"/>
                </a:moveTo>
                <a:lnTo>
                  <a:pt x="238" y="422"/>
                </a:lnTo>
                <a:lnTo>
                  <a:pt x="106" y="422"/>
                </a:lnTo>
                <a:cubicBezTo>
                  <a:pt x="94" y="422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2"/>
                  <a:pt x="238" y="422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8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8"/>
                  <a:pt x="292" y="338"/>
                  <a:pt x="280" y="338"/>
                </a:cubicBezTo>
                <a:close/>
                <a:moveTo>
                  <a:pt x="496" y="369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5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4"/>
                  <a:pt x="598" y="500"/>
                </a:cubicBezTo>
                <a:cubicBezTo>
                  <a:pt x="598" y="437"/>
                  <a:pt x="555" y="384"/>
                  <a:pt x="496" y="369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3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6" y="519"/>
                </a:lnTo>
                <a:cubicBezTo>
                  <a:pt x="376" y="508"/>
                  <a:pt x="376" y="491"/>
                  <a:pt x="386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49" y="453"/>
                  <a:pt x="549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7" name="组合 86"/>
          <p:cNvGrpSpPr>
            <a:grpSpLocks noChangeAspect="1"/>
          </p:cNvGrpSpPr>
          <p:nvPr/>
        </p:nvGrpSpPr>
        <p:grpSpPr>
          <a:xfrm>
            <a:off x="3379375" y="1783046"/>
            <a:ext cx="540000" cy="540000"/>
            <a:chOff x="6782426" y="4000925"/>
            <a:chExt cx="928740" cy="928740"/>
          </a:xfrm>
        </p:grpSpPr>
        <p:grpSp>
          <p:nvGrpSpPr>
            <p:cNvPr id="88" name="组合 87"/>
            <p:cNvGrpSpPr/>
            <p:nvPr/>
          </p:nvGrpSpPr>
          <p:grpSpPr>
            <a:xfrm>
              <a:off x="6782426" y="4000925"/>
              <a:ext cx="928740" cy="928740"/>
              <a:chOff x="6585478" y="1661232"/>
              <a:chExt cx="928740" cy="928740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6585478" y="1661232"/>
                <a:ext cx="928740" cy="92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7118936" y="4312540"/>
              <a:ext cx="260967" cy="328186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93" name="组合 92"/>
          <p:cNvGrpSpPr>
            <a:grpSpLocks noChangeAspect="1"/>
          </p:cNvGrpSpPr>
          <p:nvPr/>
        </p:nvGrpSpPr>
        <p:grpSpPr>
          <a:xfrm>
            <a:off x="3352705" y="4091106"/>
            <a:ext cx="540000" cy="540000"/>
            <a:chOff x="6782426" y="5362065"/>
            <a:chExt cx="928740" cy="928740"/>
          </a:xfrm>
        </p:grpSpPr>
        <p:grpSp>
          <p:nvGrpSpPr>
            <p:cNvPr id="94" name="组合 93"/>
            <p:cNvGrpSpPr/>
            <p:nvPr/>
          </p:nvGrpSpPr>
          <p:grpSpPr>
            <a:xfrm>
              <a:off x="6782426" y="5362065"/>
              <a:ext cx="928740" cy="928740"/>
              <a:chOff x="6585478" y="1661232"/>
              <a:chExt cx="928740" cy="92874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6585478" y="1661232"/>
                <a:ext cx="928740" cy="92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Freeform 12"/>
            <p:cNvSpPr>
              <a:spLocks noEditPoints="1"/>
            </p:cNvSpPr>
            <p:nvPr/>
          </p:nvSpPr>
          <p:spPr bwMode="auto">
            <a:xfrm>
              <a:off x="7128729" y="5705784"/>
              <a:ext cx="305515" cy="227718"/>
            </a:xfrm>
            <a:custGeom>
              <a:avLst/>
              <a:gdLst>
                <a:gd name="T0" fmla="*/ 201 w 983"/>
                <a:gd name="T1" fmla="*/ 386 h 731"/>
                <a:gd name="T2" fmla="*/ 359 w 983"/>
                <a:gd name="T3" fmla="*/ 110 h 731"/>
                <a:gd name="T4" fmla="*/ 398 w 983"/>
                <a:gd name="T5" fmla="*/ 64 h 731"/>
                <a:gd name="T6" fmla="*/ 759 w 983"/>
                <a:gd name="T7" fmla="*/ 93 h 731"/>
                <a:gd name="T8" fmla="*/ 738 w 983"/>
                <a:gd name="T9" fmla="*/ 49 h 731"/>
                <a:gd name="T10" fmla="*/ 821 w 983"/>
                <a:gd name="T11" fmla="*/ 24 h 731"/>
                <a:gd name="T12" fmla="*/ 877 w 983"/>
                <a:gd name="T13" fmla="*/ 27 h 731"/>
                <a:gd name="T14" fmla="*/ 859 w 983"/>
                <a:gd name="T15" fmla="*/ 109 h 731"/>
                <a:gd name="T16" fmla="*/ 830 w 983"/>
                <a:gd name="T17" fmla="*/ 154 h 731"/>
                <a:gd name="T18" fmla="*/ 623 w 983"/>
                <a:gd name="T19" fmla="*/ 344 h 731"/>
                <a:gd name="T20" fmla="*/ 622 w 983"/>
                <a:gd name="T21" fmla="*/ 345 h 731"/>
                <a:gd name="T22" fmla="*/ 952 w 983"/>
                <a:gd name="T23" fmla="*/ 670 h 731"/>
                <a:gd name="T24" fmla="*/ 952 w 983"/>
                <a:gd name="T25" fmla="*/ 731 h 731"/>
                <a:gd name="T26" fmla="*/ 763 w 983"/>
                <a:gd name="T27" fmla="*/ 731 h 731"/>
                <a:gd name="T28" fmla="*/ 558 w 983"/>
                <a:gd name="T29" fmla="*/ 731 h 731"/>
                <a:gd name="T30" fmla="*/ 353 w 983"/>
                <a:gd name="T31" fmla="*/ 731 h 731"/>
                <a:gd name="T32" fmla="*/ 148 w 983"/>
                <a:gd name="T33" fmla="*/ 731 h 731"/>
                <a:gd name="T34" fmla="*/ 0 w 983"/>
                <a:gd name="T35" fmla="*/ 701 h 731"/>
                <a:gd name="T36" fmla="*/ 31 w 983"/>
                <a:gd name="T37" fmla="*/ 0 h 731"/>
                <a:gd name="T38" fmla="*/ 62 w 983"/>
                <a:gd name="T39" fmla="*/ 670 h 731"/>
                <a:gd name="T40" fmla="*/ 148 w 983"/>
                <a:gd name="T41" fmla="*/ 530 h 731"/>
                <a:gd name="T42" fmla="*/ 236 w 983"/>
                <a:gd name="T43" fmla="*/ 499 h 731"/>
                <a:gd name="T44" fmla="*/ 267 w 983"/>
                <a:gd name="T45" fmla="*/ 670 h 731"/>
                <a:gd name="T46" fmla="*/ 353 w 983"/>
                <a:gd name="T47" fmla="*/ 316 h 731"/>
                <a:gd name="T48" fmla="*/ 441 w 983"/>
                <a:gd name="T49" fmla="*/ 286 h 731"/>
                <a:gd name="T50" fmla="*/ 472 w 983"/>
                <a:gd name="T51" fmla="*/ 670 h 731"/>
                <a:gd name="T52" fmla="*/ 558 w 983"/>
                <a:gd name="T53" fmla="*/ 421 h 731"/>
                <a:gd name="T54" fmla="*/ 646 w 983"/>
                <a:gd name="T55" fmla="*/ 390 h 731"/>
                <a:gd name="T56" fmla="*/ 677 w 983"/>
                <a:gd name="T57" fmla="*/ 670 h 731"/>
                <a:gd name="T58" fmla="*/ 763 w 983"/>
                <a:gd name="T59" fmla="*/ 245 h 731"/>
                <a:gd name="T60" fmla="*/ 851 w 983"/>
                <a:gd name="T61" fmla="*/ 214 h 731"/>
                <a:gd name="T62" fmla="*/ 881 w 983"/>
                <a:gd name="T63" fmla="*/ 6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3" h="731">
                  <a:moveTo>
                    <a:pt x="404" y="154"/>
                  </a:moveTo>
                  <a:lnTo>
                    <a:pt x="201" y="386"/>
                  </a:lnTo>
                  <a:lnTo>
                    <a:pt x="153" y="345"/>
                  </a:lnTo>
                  <a:lnTo>
                    <a:pt x="359" y="110"/>
                  </a:lnTo>
                  <a:lnTo>
                    <a:pt x="359" y="110"/>
                  </a:lnTo>
                  <a:lnTo>
                    <a:pt x="398" y="64"/>
                  </a:lnTo>
                  <a:lnTo>
                    <a:pt x="616" y="255"/>
                  </a:lnTo>
                  <a:lnTo>
                    <a:pt x="759" y="93"/>
                  </a:lnTo>
                  <a:lnTo>
                    <a:pt x="734" y="71"/>
                  </a:lnTo>
                  <a:cubicBezTo>
                    <a:pt x="724" y="63"/>
                    <a:pt x="726" y="53"/>
                    <a:pt x="738" y="49"/>
                  </a:cubicBezTo>
                  <a:lnTo>
                    <a:pt x="777" y="37"/>
                  </a:lnTo>
                  <a:cubicBezTo>
                    <a:pt x="789" y="34"/>
                    <a:pt x="809" y="27"/>
                    <a:pt x="821" y="24"/>
                  </a:cubicBezTo>
                  <a:lnTo>
                    <a:pt x="860" y="12"/>
                  </a:lnTo>
                  <a:cubicBezTo>
                    <a:pt x="872" y="8"/>
                    <a:pt x="880" y="15"/>
                    <a:pt x="877" y="27"/>
                  </a:cubicBezTo>
                  <a:lnTo>
                    <a:pt x="869" y="65"/>
                  </a:lnTo>
                  <a:cubicBezTo>
                    <a:pt x="866" y="77"/>
                    <a:pt x="862" y="97"/>
                    <a:pt x="859" y="109"/>
                  </a:cubicBezTo>
                  <a:lnTo>
                    <a:pt x="851" y="147"/>
                  </a:lnTo>
                  <a:cubicBezTo>
                    <a:pt x="849" y="159"/>
                    <a:pt x="839" y="162"/>
                    <a:pt x="830" y="154"/>
                  </a:cubicBezTo>
                  <a:lnTo>
                    <a:pt x="807" y="134"/>
                  </a:lnTo>
                  <a:lnTo>
                    <a:pt x="623" y="344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404" y="154"/>
                  </a:lnTo>
                  <a:close/>
                  <a:moveTo>
                    <a:pt x="952" y="670"/>
                  </a:moveTo>
                  <a:cubicBezTo>
                    <a:pt x="969" y="670"/>
                    <a:pt x="983" y="684"/>
                    <a:pt x="983" y="701"/>
                  </a:cubicBezTo>
                  <a:cubicBezTo>
                    <a:pt x="983" y="718"/>
                    <a:pt x="969" y="731"/>
                    <a:pt x="952" y="731"/>
                  </a:cubicBezTo>
                  <a:lnTo>
                    <a:pt x="881" y="731"/>
                  </a:lnTo>
                  <a:lnTo>
                    <a:pt x="763" y="731"/>
                  </a:lnTo>
                  <a:lnTo>
                    <a:pt x="677" y="731"/>
                  </a:lnTo>
                  <a:lnTo>
                    <a:pt x="558" y="731"/>
                  </a:lnTo>
                  <a:lnTo>
                    <a:pt x="472" y="731"/>
                  </a:lnTo>
                  <a:lnTo>
                    <a:pt x="353" y="731"/>
                  </a:lnTo>
                  <a:lnTo>
                    <a:pt x="267" y="731"/>
                  </a:lnTo>
                  <a:lnTo>
                    <a:pt x="148" y="731"/>
                  </a:lnTo>
                  <a:lnTo>
                    <a:pt x="32" y="731"/>
                  </a:lnTo>
                  <a:cubicBezTo>
                    <a:pt x="14" y="731"/>
                    <a:pt x="0" y="718"/>
                    <a:pt x="0" y="701"/>
                  </a:cubicBezTo>
                  <a:lnTo>
                    <a:pt x="0" y="31"/>
                  </a:ln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lnTo>
                    <a:pt x="62" y="670"/>
                  </a:lnTo>
                  <a:lnTo>
                    <a:pt x="148" y="670"/>
                  </a:lnTo>
                  <a:lnTo>
                    <a:pt x="148" y="530"/>
                  </a:lnTo>
                  <a:cubicBezTo>
                    <a:pt x="148" y="513"/>
                    <a:pt x="162" y="499"/>
                    <a:pt x="179" y="499"/>
                  </a:cubicBezTo>
                  <a:lnTo>
                    <a:pt x="236" y="499"/>
                  </a:lnTo>
                  <a:cubicBezTo>
                    <a:pt x="253" y="499"/>
                    <a:pt x="267" y="513"/>
                    <a:pt x="267" y="530"/>
                  </a:cubicBezTo>
                  <a:lnTo>
                    <a:pt x="267" y="670"/>
                  </a:lnTo>
                  <a:lnTo>
                    <a:pt x="353" y="670"/>
                  </a:lnTo>
                  <a:lnTo>
                    <a:pt x="353" y="316"/>
                  </a:lnTo>
                  <a:cubicBezTo>
                    <a:pt x="353" y="299"/>
                    <a:pt x="367" y="286"/>
                    <a:pt x="384" y="286"/>
                  </a:cubicBezTo>
                  <a:lnTo>
                    <a:pt x="441" y="286"/>
                  </a:lnTo>
                  <a:cubicBezTo>
                    <a:pt x="458" y="286"/>
                    <a:pt x="472" y="299"/>
                    <a:pt x="472" y="316"/>
                  </a:cubicBezTo>
                  <a:lnTo>
                    <a:pt x="472" y="670"/>
                  </a:lnTo>
                  <a:lnTo>
                    <a:pt x="558" y="670"/>
                  </a:lnTo>
                  <a:lnTo>
                    <a:pt x="558" y="421"/>
                  </a:lnTo>
                  <a:cubicBezTo>
                    <a:pt x="558" y="404"/>
                    <a:pt x="572" y="390"/>
                    <a:pt x="589" y="390"/>
                  </a:cubicBezTo>
                  <a:lnTo>
                    <a:pt x="646" y="390"/>
                  </a:lnTo>
                  <a:cubicBezTo>
                    <a:pt x="663" y="390"/>
                    <a:pt x="677" y="404"/>
                    <a:pt x="677" y="421"/>
                  </a:cubicBezTo>
                  <a:lnTo>
                    <a:pt x="677" y="670"/>
                  </a:lnTo>
                  <a:lnTo>
                    <a:pt x="763" y="670"/>
                  </a:lnTo>
                  <a:lnTo>
                    <a:pt x="763" y="245"/>
                  </a:lnTo>
                  <a:cubicBezTo>
                    <a:pt x="763" y="228"/>
                    <a:pt x="776" y="214"/>
                    <a:pt x="793" y="214"/>
                  </a:cubicBezTo>
                  <a:lnTo>
                    <a:pt x="851" y="214"/>
                  </a:lnTo>
                  <a:cubicBezTo>
                    <a:pt x="868" y="214"/>
                    <a:pt x="881" y="228"/>
                    <a:pt x="881" y="245"/>
                  </a:cubicBezTo>
                  <a:lnTo>
                    <a:pt x="881" y="670"/>
                  </a:lnTo>
                  <a:lnTo>
                    <a:pt x="952" y="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1026" name="Picture 2" descr="E:\Hou\信息化建设\web\校徽相关\xjtu.png"/>
          <p:cNvPicPr>
            <a:picLocks noChangeAspect="1" noChangeArrowheads="1"/>
          </p:cNvPicPr>
          <p:nvPr/>
        </p:nvPicPr>
        <p:blipFill rotWithShape="1"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3" r="87582"/>
          <a:stretch>
            <a:fillRect/>
          </a:stretch>
        </p:blipFill>
        <p:spPr bwMode="auto">
          <a:xfrm>
            <a:off x="1228976" y="1417584"/>
            <a:ext cx="1603696" cy="15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/>
          <p:cNvSpPr txBox="1"/>
          <p:nvPr/>
        </p:nvSpPr>
        <p:spPr>
          <a:xfrm>
            <a:off x="4319270" y="1783080"/>
            <a:ext cx="4177030" cy="751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it better as economy 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scale  gets larger and larger?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5400000">
            <a:off x="-60590" y="60590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16200000">
            <a:off x="7964345" y="5678345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3386995" y="2986923"/>
            <a:ext cx="540000" cy="540000"/>
            <a:chOff x="3635275" y="3872042"/>
            <a:chExt cx="720000" cy="720000"/>
          </a:xfrm>
        </p:grpSpPr>
        <p:sp>
          <p:nvSpPr>
            <p:cNvPr id="44" name="椭圆 43"/>
            <p:cNvSpPr/>
            <p:nvPr/>
          </p:nvSpPr>
          <p:spPr>
            <a:xfrm>
              <a:off x="3635275" y="3872042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3728969" y="3965736"/>
              <a:ext cx="532612" cy="53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85959" y="4022726"/>
              <a:ext cx="418632" cy="418632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3897626" y="4088042"/>
              <a:ext cx="216000" cy="288000"/>
            </a:xfrm>
            <a:custGeom>
              <a:avLst/>
              <a:gdLst>
                <a:gd name="T0" fmla="*/ 171 w 568"/>
                <a:gd name="T1" fmla="*/ 92 h 606"/>
                <a:gd name="T2" fmla="*/ 372 w 568"/>
                <a:gd name="T3" fmla="*/ 67 h 606"/>
                <a:gd name="T4" fmla="*/ 300 w 568"/>
                <a:gd name="T5" fmla="*/ 41 h 606"/>
                <a:gd name="T6" fmla="*/ 217 w 568"/>
                <a:gd name="T7" fmla="*/ 41 h 606"/>
                <a:gd name="T8" fmla="*/ 145 w 568"/>
                <a:gd name="T9" fmla="*/ 67 h 606"/>
                <a:gd name="T10" fmla="*/ 468 w 568"/>
                <a:gd name="T11" fmla="*/ 525 h 606"/>
                <a:gd name="T12" fmla="*/ 475 w 568"/>
                <a:gd name="T13" fmla="*/ 507 h 606"/>
                <a:gd name="T14" fmla="*/ 443 w 568"/>
                <a:gd name="T15" fmla="*/ 393 h 606"/>
                <a:gd name="T16" fmla="*/ 422 w 568"/>
                <a:gd name="T17" fmla="*/ 393 h 606"/>
                <a:gd name="T18" fmla="*/ 422 w 568"/>
                <a:gd name="T19" fmla="*/ 481 h 606"/>
                <a:gd name="T20" fmla="*/ 422 w 568"/>
                <a:gd name="T21" fmla="*/ 483 h 606"/>
                <a:gd name="T22" fmla="*/ 423 w 568"/>
                <a:gd name="T23" fmla="*/ 484 h 606"/>
                <a:gd name="T24" fmla="*/ 425 w 568"/>
                <a:gd name="T25" fmla="*/ 486 h 606"/>
                <a:gd name="T26" fmla="*/ 541 w 568"/>
                <a:gd name="T27" fmla="*/ 400 h 606"/>
                <a:gd name="T28" fmla="*/ 432 w 568"/>
                <a:gd name="T29" fmla="*/ 342 h 606"/>
                <a:gd name="T30" fmla="*/ 407 w 568"/>
                <a:gd name="T31" fmla="*/ 604 h 606"/>
                <a:gd name="T32" fmla="*/ 562 w 568"/>
                <a:gd name="T33" fmla="*/ 499 h 606"/>
                <a:gd name="T34" fmla="*/ 542 w 568"/>
                <a:gd name="T35" fmla="*/ 495 h 606"/>
                <a:gd name="T36" fmla="*/ 432 w 568"/>
                <a:gd name="T37" fmla="*/ 586 h 606"/>
                <a:gd name="T38" fmla="*/ 323 w 568"/>
                <a:gd name="T39" fmla="*/ 453 h 606"/>
                <a:gd name="T40" fmla="*/ 453 w 568"/>
                <a:gd name="T41" fmla="*/ 364 h 606"/>
                <a:gd name="T42" fmla="*/ 542 w 568"/>
                <a:gd name="T43" fmla="*/ 495 h 606"/>
                <a:gd name="T44" fmla="*/ 190 w 568"/>
                <a:gd name="T45" fmla="*/ 494 h 606"/>
                <a:gd name="T46" fmla="*/ 325 w 568"/>
                <a:gd name="T47" fmla="*/ 360 h 606"/>
                <a:gd name="T48" fmla="*/ 353 w 568"/>
                <a:gd name="T49" fmla="*/ 339 h 606"/>
                <a:gd name="T50" fmla="*/ 491 w 568"/>
                <a:gd name="T51" fmla="*/ 205 h 606"/>
                <a:gd name="T52" fmla="*/ 496 w 568"/>
                <a:gd name="T53" fmla="*/ 331 h 606"/>
                <a:gd name="T54" fmla="*/ 518 w 568"/>
                <a:gd name="T55" fmla="*/ 339 h 606"/>
                <a:gd name="T56" fmla="*/ 518 w 568"/>
                <a:gd name="T57" fmla="*/ 139 h 606"/>
                <a:gd name="T58" fmla="*/ 27 w 568"/>
                <a:gd name="T59" fmla="*/ 112 h 606"/>
                <a:gd name="T60" fmla="*/ 0 w 568"/>
                <a:gd name="T61" fmla="*/ 211 h 606"/>
                <a:gd name="T62" fmla="*/ 0 w 568"/>
                <a:gd name="T63" fmla="*/ 360 h 606"/>
                <a:gd name="T64" fmla="*/ 0 w 568"/>
                <a:gd name="T65" fmla="*/ 504 h 606"/>
                <a:gd name="T66" fmla="*/ 286 w 568"/>
                <a:gd name="T67" fmla="*/ 531 h 606"/>
                <a:gd name="T68" fmla="*/ 21 w 568"/>
                <a:gd name="T69" fmla="*/ 211 h 606"/>
                <a:gd name="T70" fmla="*/ 27 w 568"/>
                <a:gd name="T71" fmla="*/ 205 h 606"/>
                <a:gd name="T72" fmla="*/ 169 w 568"/>
                <a:gd name="T73" fmla="*/ 339 h 606"/>
                <a:gd name="T74" fmla="*/ 21 w 568"/>
                <a:gd name="T75" fmla="*/ 211 h 606"/>
                <a:gd name="T76" fmla="*/ 169 w 568"/>
                <a:gd name="T77" fmla="*/ 360 h 606"/>
                <a:gd name="T78" fmla="*/ 27 w 568"/>
                <a:gd name="T79" fmla="*/ 494 h 606"/>
                <a:gd name="T80" fmla="*/ 21 w 568"/>
                <a:gd name="T81" fmla="*/ 360 h 606"/>
                <a:gd name="T82" fmla="*/ 190 w 568"/>
                <a:gd name="T83" fmla="*/ 339 h 606"/>
                <a:gd name="T84" fmla="*/ 190 w 568"/>
                <a:gd name="T85" fmla="*/ 205 h 606"/>
                <a:gd name="T86" fmla="*/ 332 w 568"/>
                <a:gd name="T87" fmla="*/ 339 h 606"/>
                <a:gd name="T88" fmla="*/ 342 w 568"/>
                <a:gd name="T89" fmla="*/ 139 h 606"/>
                <a:gd name="T90" fmla="*/ 361 w 568"/>
                <a:gd name="T91" fmla="*/ 157 h 606"/>
                <a:gd name="T92" fmla="*/ 324 w 568"/>
                <a:gd name="T93" fmla="*/ 157 h 606"/>
                <a:gd name="T94" fmla="*/ 180 w 568"/>
                <a:gd name="T95" fmla="*/ 139 h 606"/>
                <a:gd name="T96" fmla="*/ 198 w 568"/>
                <a:gd name="T97" fmla="*/ 157 h 606"/>
                <a:gd name="T98" fmla="*/ 161 w 568"/>
                <a:gd name="T99" fmla="*/ 15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606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7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2"/>
                    <a:pt x="432" y="382"/>
                  </a:cubicBezTo>
                  <a:cubicBezTo>
                    <a:pt x="426" y="382"/>
                    <a:pt x="422" y="387"/>
                    <a:pt x="422" y="393"/>
                  </a:cubicBezTo>
                  <a:lnTo>
                    <a:pt x="422" y="478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3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2"/>
                    <a:pt x="432" y="362"/>
                  </a:cubicBezTo>
                  <a:cubicBezTo>
                    <a:pt x="439" y="362"/>
                    <a:pt x="446" y="363"/>
                    <a:pt x="453" y="364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6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4284345" y="4091940"/>
            <a:ext cx="8148955" cy="655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Life of money.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3315970" y="5239385"/>
            <a:ext cx="533400" cy="533400"/>
            <a:chOff x="6782426" y="5362065"/>
            <a:chExt cx="928740" cy="928740"/>
          </a:xfrm>
        </p:grpSpPr>
        <p:grpSp>
          <p:nvGrpSpPr>
            <p:cNvPr id="8" name="组合 7"/>
            <p:cNvGrpSpPr/>
            <p:nvPr/>
          </p:nvGrpSpPr>
          <p:grpSpPr>
            <a:xfrm>
              <a:off x="6782426" y="5362065"/>
              <a:ext cx="928740" cy="928740"/>
              <a:chOff x="6585478" y="1661232"/>
              <a:chExt cx="928740" cy="92874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585478" y="1661232"/>
                <a:ext cx="928740" cy="92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7128729" y="5705784"/>
              <a:ext cx="305515" cy="227718"/>
            </a:xfrm>
            <a:custGeom>
              <a:avLst/>
              <a:gdLst>
                <a:gd name="T0" fmla="*/ 201 w 983"/>
                <a:gd name="T1" fmla="*/ 386 h 731"/>
                <a:gd name="T2" fmla="*/ 359 w 983"/>
                <a:gd name="T3" fmla="*/ 110 h 731"/>
                <a:gd name="T4" fmla="*/ 398 w 983"/>
                <a:gd name="T5" fmla="*/ 64 h 731"/>
                <a:gd name="T6" fmla="*/ 759 w 983"/>
                <a:gd name="T7" fmla="*/ 93 h 731"/>
                <a:gd name="T8" fmla="*/ 738 w 983"/>
                <a:gd name="T9" fmla="*/ 49 h 731"/>
                <a:gd name="T10" fmla="*/ 821 w 983"/>
                <a:gd name="T11" fmla="*/ 24 h 731"/>
                <a:gd name="T12" fmla="*/ 877 w 983"/>
                <a:gd name="T13" fmla="*/ 27 h 731"/>
                <a:gd name="T14" fmla="*/ 859 w 983"/>
                <a:gd name="T15" fmla="*/ 109 h 731"/>
                <a:gd name="T16" fmla="*/ 830 w 983"/>
                <a:gd name="T17" fmla="*/ 154 h 731"/>
                <a:gd name="T18" fmla="*/ 623 w 983"/>
                <a:gd name="T19" fmla="*/ 344 h 731"/>
                <a:gd name="T20" fmla="*/ 622 w 983"/>
                <a:gd name="T21" fmla="*/ 345 h 731"/>
                <a:gd name="T22" fmla="*/ 952 w 983"/>
                <a:gd name="T23" fmla="*/ 670 h 731"/>
                <a:gd name="T24" fmla="*/ 952 w 983"/>
                <a:gd name="T25" fmla="*/ 731 h 731"/>
                <a:gd name="T26" fmla="*/ 763 w 983"/>
                <a:gd name="T27" fmla="*/ 731 h 731"/>
                <a:gd name="T28" fmla="*/ 558 w 983"/>
                <a:gd name="T29" fmla="*/ 731 h 731"/>
                <a:gd name="T30" fmla="*/ 353 w 983"/>
                <a:gd name="T31" fmla="*/ 731 h 731"/>
                <a:gd name="T32" fmla="*/ 148 w 983"/>
                <a:gd name="T33" fmla="*/ 731 h 731"/>
                <a:gd name="T34" fmla="*/ 0 w 983"/>
                <a:gd name="T35" fmla="*/ 701 h 731"/>
                <a:gd name="T36" fmla="*/ 31 w 983"/>
                <a:gd name="T37" fmla="*/ 0 h 731"/>
                <a:gd name="T38" fmla="*/ 62 w 983"/>
                <a:gd name="T39" fmla="*/ 670 h 731"/>
                <a:gd name="T40" fmla="*/ 148 w 983"/>
                <a:gd name="T41" fmla="*/ 530 h 731"/>
                <a:gd name="T42" fmla="*/ 236 w 983"/>
                <a:gd name="T43" fmla="*/ 499 h 731"/>
                <a:gd name="T44" fmla="*/ 267 w 983"/>
                <a:gd name="T45" fmla="*/ 670 h 731"/>
                <a:gd name="T46" fmla="*/ 353 w 983"/>
                <a:gd name="T47" fmla="*/ 316 h 731"/>
                <a:gd name="T48" fmla="*/ 441 w 983"/>
                <a:gd name="T49" fmla="*/ 286 h 731"/>
                <a:gd name="T50" fmla="*/ 472 w 983"/>
                <a:gd name="T51" fmla="*/ 670 h 731"/>
                <a:gd name="T52" fmla="*/ 558 w 983"/>
                <a:gd name="T53" fmla="*/ 421 h 731"/>
                <a:gd name="T54" fmla="*/ 646 w 983"/>
                <a:gd name="T55" fmla="*/ 390 h 731"/>
                <a:gd name="T56" fmla="*/ 677 w 983"/>
                <a:gd name="T57" fmla="*/ 670 h 731"/>
                <a:gd name="T58" fmla="*/ 763 w 983"/>
                <a:gd name="T59" fmla="*/ 245 h 731"/>
                <a:gd name="T60" fmla="*/ 851 w 983"/>
                <a:gd name="T61" fmla="*/ 214 h 731"/>
                <a:gd name="T62" fmla="*/ 881 w 983"/>
                <a:gd name="T63" fmla="*/ 6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3" h="731">
                  <a:moveTo>
                    <a:pt x="404" y="154"/>
                  </a:moveTo>
                  <a:lnTo>
                    <a:pt x="201" y="386"/>
                  </a:lnTo>
                  <a:lnTo>
                    <a:pt x="153" y="345"/>
                  </a:lnTo>
                  <a:lnTo>
                    <a:pt x="359" y="110"/>
                  </a:lnTo>
                  <a:lnTo>
                    <a:pt x="359" y="110"/>
                  </a:lnTo>
                  <a:lnTo>
                    <a:pt x="398" y="64"/>
                  </a:lnTo>
                  <a:lnTo>
                    <a:pt x="616" y="255"/>
                  </a:lnTo>
                  <a:lnTo>
                    <a:pt x="759" y="93"/>
                  </a:lnTo>
                  <a:lnTo>
                    <a:pt x="734" y="71"/>
                  </a:lnTo>
                  <a:cubicBezTo>
                    <a:pt x="724" y="63"/>
                    <a:pt x="726" y="53"/>
                    <a:pt x="738" y="49"/>
                  </a:cubicBezTo>
                  <a:lnTo>
                    <a:pt x="777" y="37"/>
                  </a:lnTo>
                  <a:cubicBezTo>
                    <a:pt x="789" y="34"/>
                    <a:pt x="809" y="27"/>
                    <a:pt x="821" y="24"/>
                  </a:cubicBezTo>
                  <a:lnTo>
                    <a:pt x="860" y="12"/>
                  </a:lnTo>
                  <a:cubicBezTo>
                    <a:pt x="872" y="8"/>
                    <a:pt x="880" y="15"/>
                    <a:pt x="877" y="27"/>
                  </a:cubicBezTo>
                  <a:lnTo>
                    <a:pt x="869" y="65"/>
                  </a:lnTo>
                  <a:cubicBezTo>
                    <a:pt x="866" y="77"/>
                    <a:pt x="862" y="97"/>
                    <a:pt x="859" y="109"/>
                  </a:cubicBezTo>
                  <a:lnTo>
                    <a:pt x="851" y="147"/>
                  </a:lnTo>
                  <a:cubicBezTo>
                    <a:pt x="849" y="159"/>
                    <a:pt x="839" y="162"/>
                    <a:pt x="830" y="154"/>
                  </a:cubicBezTo>
                  <a:lnTo>
                    <a:pt x="807" y="134"/>
                  </a:lnTo>
                  <a:lnTo>
                    <a:pt x="623" y="344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404" y="154"/>
                  </a:lnTo>
                  <a:close/>
                  <a:moveTo>
                    <a:pt x="952" y="670"/>
                  </a:moveTo>
                  <a:cubicBezTo>
                    <a:pt x="969" y="670"/>
                    <a:pt x="983" y="684"/>
                    <a:pt x="983" y="701"/>
                  </a:cubicBezTo>
                  <a:cubicBezTo>
                    <a:pt x="983" y="718"/>
                    <a:pt x="969" y="731"/>
                    <a:pt x="952" y="731"/>
                  </a:cubicBezTo>
                  <a:lnTo>
                    <a:pt x="881" y="731"/>
                  </a:lnTo>
                  <a:lnTo>
                    <a:pt x="763" y="731"/>
                  </a:lnTo>
                  <a:lnTo>
                    <a:pt x="677" y="731"/>
                  </a:lnTo>
                  <a:lnTo>
                    <a:pt x="558" y="731"/>
                  </a:lnTo>
                  <a:lnTo>
                    <a:pt x="472" y="731"/>
                  </a:lnTo>
                  <a:lnTo>
                    <a:pt x="353" y="731"/>
                  </a:lnTo>
                  <a:lnTo>
                    <a:pt x="267" y="731"/>
                  </a:lnTo>
                  <a:lnTo>
                    <a:pt x="148" y="731"/>
                  </a:lnTo>
                  <a:lnTo>
                    <a:pt x="32" y="731"/>
                  </a:lnTo>
                  <a:cubicBezTo>
                    <a:pt x="14" y="731"/>
                    <a:pt x="0" y="718"/>
                    <a:pt x="0" y="701"/>
                  </a:cubicBezTo>
                  <a:lnTo>
                    <a:pt x="0" y="31"/>
                  </a:ln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lnTo>
                    <a:pt x="62" y="670"/>
                  </a:lnTo>
                  <a:lnTo>
                    <a:pt x="148" y="670"/>
                  </a:lnTo>
                  <a:lnTo>
                    <a:pt x="148" y="530"/>
                  </a:lnTo>
                  <a:cubicBezTo>
                    <a:pt x="148" y="513"/>
                    <a:pt x="162" y="499"/>
                    <a:pt x="179" y="499"/>
                  </a:cubicBezTo>
                  <a:lnTo>
                    <a:pt x="236" y="499"/>
                  </a:lnTo>
                  <a:cubicBezTo>
                    <a:pt x="253" y="499"/>
                    <a:pt x="267" y="513"/>
                    <a:pt x="267" y="530"/>
                  </a:cubicBezTo>
                  <a:lnTo>
                    <a:pt x="267" y="670"/>
                  </a:lnTo>
                  <a:lnTo>
                    <a:pt x="353" y="670"/>
                  </a:lnTo>
                  <a:lnTo>
                    <a:pt x="353" y="316"/>
                  </a:lnTo>
                  <a:cubicBezTo>
                    <a:pt x="353" y="299"/>
                    <a:pt x="367" y="286"/>
                    <a:pt x="384" y="286"/>
                  </a:cubicBezTo>
                  <a:lnTo>
                    <a:pt x="441" y="286"/>
                  </a:lnTo>
                  <a:cubicBezTo>
                    <a:pt x="458" y="286"/>
                    <a:pt x="472" y="299"/>
                    <a:pt x="472" y="316"/>
                  </a:cubicBezTo>
                  <a:lnTo>
                    <a:pt x="472" y="670"/>
                  </a:lnTo>
                  <a:lnTo>
                    <a:pt x="558" y="670"/>
                  </a:lnTo>
                  <a:lnTo>
                    <a:pt x="558" y="421"/>
                  </a:lnTo>
                  <a:cubicBezTo>
                    <a:pt x="558" y="404"/>
                    <a:pt x="572" y="390"/>
                    <a:pt x="589" y="390"/>
                  </a:cubicBezTo>
                  <a:lnTo>
                    <a:pt x="646" y="390"/>
                  </a:lnTo>
                  <a:cubicBezTo>
                    <a:pt x="663" y="390"/>
                    <a:pt x="677" y="404"/>
                    <a:pt x="677" y="421"/>
                  </a:cubicBezTo>
                  <a:lnTo>
                    <a:pt x="677" y="670"/>
                  </a:lnTo>
                  <a:lnTo>
                    <a:pt x="763" y="670"/>
                  </a:lnTo>
                  <a:lnTo>
                    <a:pt x="763" y="245"/>
                  </a:lnTo>
                  <a:cubicBezTo>
                    <a:pt x="763" y="228"/>
                    <a:pt x="776" y="214"/>
                    <a:pt x="793" y="214"/>
                  </a:cubicBezTo>
                  <a:lnTo>
                    <a:pt x="851" y="214"/>
                  </a:lnTo>
                  <a:cubicBezTo>
                    <a:pt x="868" y="214"/>
                    <a:pt x="881" y="228"/>
                    <a:pt x="881" y="245"/>
                  </a:cubicBezTo>
                  <a:lnTo>
                    <a:pt x="881" y="670"/>
                  </a:lnTo>
                  <a:lnTo>
                    <a:pt x="952" y="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319270" y="5331460"/>
            <a:ext cx="40913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Graduation examination 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272280" y="3047365"/>
            <a:ext cx="3693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VIsible H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62280" y="3223895"/>
            <a:ext cx="2625090" cy="4108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 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5345430" y="551941"/>
            <a:ext cx="3393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Undergraduate  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393055" y="2176780"/>
            <a:ext cx="305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Postgraduate 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4533265" y="2176780"/>
            <a:ext cx="539750" cy="539750"/>
            <a:chOff x="6585478" y="1661232"/>
            <a:chExt cx="928740" cy="928740"/>
          </a:xfrm>
        </p:grpSpPr>
        <p:sp>
          <p:nvSpPr>
            <p:cNvPr id="84" name="椭圆 83"/>
            <p:cNvSpPr/>
            <p:nvPr/>
          </p:nvSpPr>
          <p:spPr>
            <a:xfrm>
              <a:off x="6585478" y="1661232"/>
              <a:ext cx="928740" cy="9287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6706336" y="1782090"/>
              <a:ext cx="687025" cy="6870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6" name="椭圆 85"/>
            <p:cNvSpPr/>
            <p:nvPr/>
          </p:nvSpPr>
          <p:spPr>
            <a:xfrm>
              <a:off x="6779848" y="1855602"/>
              <a:ext cx="540000" cy="540000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Freeform 16"/>
          <p:cNvSpPr>
            <a:spLocks noEditPoints="1"/>
          </p:cNvSpPr>
          <p:nvPr/>
        </p:nvSpPr>
        <p:spPr bwMode="auto">
          <a:xfrm>
            <a:off x="4737735" y="1455420"/>
            <a:ext cx="150495" cy="171450"/>
          </a:xfrm>
          <a:custGeom>
            <a:avLst/>
            <a:gdLst>
              <a:gd name="T0" fmla="*/ 381 w 598"/>
              <a:gd name="T1" fmla="*/ 84 h 674"/>
              <a:gd name="T2" fmla="*/ 296 w 598"/>
              <a:gd name="T3" fmla="*/ 169 h 674"/>
              <a:gd name="T4" fmla="*/ 212 w 598"/>
              <a:gd name="T5" fmla="*/ 169 h 674"/>
              <a:gd name="T6" fmla="*/ 127 w 598"/>
              <a:gd name="T7" fmla="*/ 84 h 674"/>
              <a:gd name="T8" fmla="*/ 212 w 598"/>
              <a:gd name="T9" fmla="*/ 0 h 674"/>
              <a:gd name="T10" fmla="*/ 296 w 598"/>
              <a:gd name="T11" fmla="*/ 0 h 674"/>
              <a:gd name="T12" fmla="*/ 381 w 598"/>
              <a:gd name="T13" fmla="*/ 84 h 674"/>
              <a:gd name="T14" fmla="*/ 421 w 598"/>
              <a:gd name="T15" fmla="*/ 84 h 674"/>
              <a:gd name="T16" fmla="*/ 423 w 598"/>
              <a:gd name="T17" fmla="*/ 103 h 674"/>
              <a:gd name="T18" fmla="*/ 317 w 598"/>
              <a:gd name="T19" fmla="*/ 209 h 674"/>
              <a:gd name="T20" fmla="*/ 191 w 598"/>
              <a:gd name="T21" fmla="*/ 209 h 674"/>
              <a:gd name="T22" fmla="*/ 85 w 598"/>
              <a:gd name="T23" fmla="*/ 103 h 674"/>
              <a:gd name="T24" fmla="*/ 87 w 598"/>
              <a:gd name="T25" fmla="*/ 84 h 674"/>
              <a:gd name="T26" fmla="*/ 0 w 598"/>
              <a:gd name="T27" fmla="*/ 188 h 674"/>
              <a:gd name="T28" fmla="*/ 0 w 598"/>
              <a:gd name="T29" fmla="*/ 569 h 674"/>
              <a:gd name="T30" fmla="*/ 106 w 598"/>
              <a:gd name="T31" fmla="*/ 674 h 674"/>
              <a:gd name="T32" fmla="*/ 387 w 598"/>
              <a:gd name="T33" fmla="*/ 674 h 674"/>
              <a:gd name="T34" fmla="*/ 272 w 598"/>
              <a:gd name="T35" fmla="*/ 500 h 674"/>
              <a:gd name="T36" fmla="*/ 461 w 598"/>
              <a:gd name="T37" fmla="*/ 311 h 674"/>
              <a:gd name="T38" fmla="*/ 508 w 598"/>
              <a:gd name="T39" fmla="*/ 317 h 674"/>
              <a:gd name="T40" fmla="*/ 508 w 598"/>
              <a:gd name="T41" fmla="*/ 188 h 674"/>
              <a:gd name="T42" fmla="*/ 421 w 598"/>
              <a:gd name="T43" fmla="*/ 84 h 674"/>
              <a:gd name="T44" fmla="*/ 238 w 598"/>
              <a:gd name="T45" fmla="*/ 422 h 674"/>
              <a:gd name="T46" fmla="*/ 238 w 598"/>
              <a:gd name="T47" fmla="*/ 422 h 674"/>
              <a:gd name="T48" fmla="*/ 106 w 598"/>
              <a:gd name="T49" fmla="*/ 422 h 674"/>
              <a:gd name="T50" fmla="*/ 85 w 598"/>
              <a:gd name="T51" fmla="*/ 401 h 674"/>
              <a:gd name="T52" fmla="*/ 106 w 598"/>
              <a:gd name="T53" fmla="*/ 380 h 674"/>
              <a:gd name="T54" fmla="*/ 238 w 598"/>
              <a:gd name="T55" fmla="*/ 380 h 674"/>
              <a:gd name="T56" fmla="*/ 259 w 598"/>
              <a:gd name="T57" fmla="*/ 401 h 674"/>
              <a:gd name="T58" fmla="*/ 238 w 598"/>
              <a:gd name="T59" fmla="*/ 422 h 674"/>
              <a:gd name="T60" fmla="*/ 280 w 598"/>
              <a:gd name="T61" fmla="*/ 338 h 674"/>
              <a:gd name="T62" fmla="*/ 280 w 598"/>
              <a:gd name="T63" fmla="*/ 338 h 674"/>
              <a:gd name="T64" fmla="*/ 106 w 598"/>
              <a:gd name="T65" fmla="*/ 338 h 674"/>
              <a:gd name="T66" fmla="*/ 85 w 598"/>
              <a:gd name="T67" fmla="*/ 317 h 674"/>
              <a:gd name="T68" fmla="*/ 106 w 598"/>
              <a:gd name="T69" fmla="*/ 296 h 674"/>
              <a:gd name="T70" fmla="*/ 280 w 598"/>
              <a:gd name="T71" fmla="*/ 296 h 674"/>
              <a:gd name="T72" fmla="*/ 302 w 598"/>
              <a:gd name="T73" fmla="*/ 317 h 674"/>
              <a:gd name="T74" fmla="*/ 280 w 598"/>
              <a:gd name="T75" fmla="*/ 338 h 674"/>
              <a:gd name="T76" fmla="*/ 496 w 598"/>
              <a:gd name="T77" fmla="*/ 369 h 674"/>
              <a:gd name="T78" fmla="*/ 463 w 598"/>
              <a:gd name="T79" fmla="*/ 365 h 674"/>
              <a:gd name="T80" fmla="*/ 328 w 598"/>
              <a:gd name="T81" fmla="*/ 500 h 674"/>
              <a:gd name="T82" fmla="*/ 434 w 598"/>
              <a:gd name="T83" fmla="*/ 632 h 674"/>
              <a:gd name="T84" fmla="*/ 463 w 598"/>
              <a:gd name="T85" fmla="*/ 635 h 674"/>
              <a:gd name="T86" fmla="*/ 598 w 598"/>
              <a:gd name="T87" fmla="*/ 500 h 674"/>
              <a:gd name="T88" fmla="*/ 496 w 598"/>
              <a:gd name="T89" fmla="*/ 369 h 674"/>
              <a:gd name="T90" fmla="*/ 539 w 598"/>
              <a:gd name="T91" fmla="*/ 481 h 674"/>
              <a:gd name="T92" fmla="*/ 539 w 598"/>
              <a:gd name="T93" fmla="*/ 481 h 674"/>
              <a:gd name="T94" fmla="*/ 496 w 598"/>
              <a:gd name="T95" fmla="*/ 523 h 674"/>
              <a:gd name="T96" fmla="*/ 463 w 598"/>
              <a:gd name="T97" fmla="*/ 557 h 674"/>
              <a:gd name="T98" fmla="*/ 425 w 598"/>
              <a:gd name="T99" fmla="*/ 557 h 674"/>
              <a:gd name="T100" fmla="*/ 386 w 598"/>
              <a:gd name="T101" fmla="*/ 519 h 674"/>
              <a:gd name="T102" fmla="*/ 386 w 598"/>
              <a:gd name="T103" fmla="*/ 481 h 674"/>
              <a:gd name="T104" fmla="*/ 425 w 598"/>
              <a:gd name="T105" fmla="*/ 481 h 674"/>
              <a:gd name="T106" fmla="*/ 444 w 598"/>
              <a:gd name="T107" fmla="*/ 500 h 674"/>
              <a:gd name="T108" fmla="*/ 496 w 598"/>
              <a:gd name="T109" fmla="*/ 447 h 674"/>
              <a:gd name="T110" fmla="*/ 501 w 598"/>
              <a:gd name="T111" fmla="*/ 443 h 674"/>
              <a:gd name="T112" fmla="*/ 539 w 598"/>
              <a:gd name="T113" fmla="*/ 443 h 674"/>
              <a:gd name="T114" fmla="*/ 539 w 598"/>
              <a:gd name="T115" fmla="*/ 481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4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7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7"/>
                  <a:pt x="381" y="84"/>
                </a:cubicBezTo>
                <a:close/>
                <a:moveTo>
                  <a:pt x="421" y="84"/>
                </a:moveTo>
                <a:cubicBezTo>
                  <a:pt x="422" y="90"/>
                  <a:pt x="423" y="97"/>
                  <a:pt x="423" y="103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3"/>
                </a:cubicBezTo>
                <a:cubicBezTo>
                  <a:pt x="85" y="97"/>
                  <a:pt x="85" y="90"/>
                  <a:pt x="87" y="84"/>
                </a:cubicBezTo>
                <a:cubicBezTo>
                  <a:pt x="37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7" y="674"/>
                  <a:pt x="106" y="674"/>
                </a:cubicBezTo>
                <a:lnTo>
                  <a:pt x="387" y="674"/>
                </a:lnTo>
                <a:cubicBezTo>
                  <a:pt x="320" y="646"/>
                  <a:pt x="272" y="579"/>
                  <a:pt x="272" y="500"/>
                </a:cubicBezTo>
                <a:cubicBezTo>
                  <a:pt x="272" y="396"/>
                  <a:pt x="357" y="311"/>
                  <a:pt x="461" y="311"/>
                </a:cubicBezTo>
                <a:cubicBezTo>
                  <a:pt x="477" y="311"/>
                  <a:pt x="493" y="313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2"/>
                </a:moveTo>
                <a:lnTo>
                  <a:pt x="238" y="422"/>
                </a:lnTo>
                <a:lnTo>
                  <a:pt x="106" y="422"/>
                </a:lnTo>
                <a:cubicBezTo>
                  <a:pt x="94" y="422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2"/>
                  <a:pt x="238" y="422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8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8"/>
                  <a:pt x="292" y="338"/>
                  <a:pt x="280" y="338"/>
                </a:cubicBezTo>
                <a:close/>
                <a:moveTo>
                  <a:pt x="496" y="369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5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4"/>
                  <a:pt x="598" y="500"/>
                </a:cubicBezTo>
                <a:cubicBezTo>
                  <a:pt x="598" y="437"/>
                  <a:pt x="555" y="384"/>
                  <a:pt x="496" y="369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3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6" y="519"/>
                </a:lnTo>
                <a:cubicBezTo>
                  <a:pt x="376" y="508"/>
                  <a:pt x="376" y="491"/>
                  <a:pt x="386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49" y="453"/>
                  <a:pt x="549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4533170" y="553217"/>
            <a:ext cx="540000" cy="540000"/>
            <a:chOff x="4605330" y="979808"/>
            <a:chExt cx="720000" cy="720000"/>
          </a:xfrm>
        </p:grpSpPr>
        <p:grpSp>
          <p:nvGrpSpPr>
            <p:cNvPr id="76" name="组合 75"/>
            <p:cNvGrpSpPr/>
            <p:nvPr/>
          </p:nvGrpSpPr>
          <p:grpSpPr>
            <a:xfrm>
              <a:off x="4605330" y="979808"/>
              <a:ext cx="720000" cy="720000"/>
              <a:chOff x="6585482" y="1661233"/>
              <a:chExt cx="928741" cy="928741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6585482" y="1661233"/>
                <a:ext cx="928741" cy="9287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Freeform 22"/>
            <p:cNvSpPr>
              <a:spLocks noEditPoints="1"/>
            </p:cNvSpPr>
            <p:nvPr/>
          </p:nvSpPr>
          <p:spPr bwMode="auto">
            <a:xfrm>
              <a:off x="4869578" y="1208456"/>
              <a:ext cx="200334" cy="235261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816329" y="1628395"/>
            <a:ext cx="2484000" cy="2484000"/>
            <a:chOff x="836778" y="1675054"/>
            <a:chExt cx="2004782" cy="2673043"/>
          </a:xfrm>
        </p:grpSpPr>
        <p:sp>
          <p:nvSpPr>
            <p:cNvPr id="67" name="椭圆 66"/>
            <p:cNvSpPr/>
            <p:nvPr/>
          </p:nvSpPr>
          <p:spPr>
            <a:xfrm>
              <a:off x="836778" y="1675054"/>
              <a:ext cx="2004782" cy="267304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034165" y="1914547"/>
              <a:ext cx="1631179" cy="2174905"/>
              <a:chOff x="3739822" y="2440887"/>
              <a:chExt cx="1970936" cy="1970936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3739822" y="2440887"/>
                <a:ext cx="1970936" cy="19709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0" name="椭圆 69"/>
              <p:cNvSpPr>
                <a:spLocks noChangeAspect="1"/>
              </p:cNvSpPr>
              <p:nvPr/>
            </p:nvSpPr>
            <p:spPr>
              <a:xfrm>
                <a:off x="3837054" y="2549460"/>
                <a:ext cx="1776466" cy="1776466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9" name="文本框 20"/>
          <p:cNvSpPr>
            <a:spLocks noChangeArrowheads="1"/>
          </p:cNvSpPr>
          <p:nvPr/>
        </p:nvSpPr>
        <p:spPr bwMode="auto">
          <a:xfrm>
            <a:off x="420950" y="4404752"/>
            <a:ext cx="38354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</a:t>
            </a:r>
            <a:r>
              <a:rPr lang="en-US" altLang="zh-CN" sz="4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or</a:t>
            </a:r>
            <a:r>
              <a:rPr lang="en-US" altLang="zh-CN" sz="48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WHOM</a:t>
            </a:r>
            <a:r>
              <a:rPr lang="en-US" altLang="zh-CN" sz="48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?</a:t>
            </a:r>
            <a:r>
              <a:rPr lang="en-US" altLang="zh-CN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26" name="Picture 2" descr="E:\Hou\信息化建设\web\校徽相关\xjtu.png"/>
          <p:cNvPicPr>
            <a:picLocks noChangeAspect="1" noChangeArrowheads="1"/>
          </p:cNvPicPr>
          <p:nvPr/>
        </p:nvPicPr>
        <p:blipFill rotWithShape="1"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3" r="87582"/>
          <a:stretch>
            <a:fillRect/>
          </a:stretch>
        </p:blipFill>
        <p:spPr bwMode="auto">
          <a:xfrm>
            <a:off x="1300731" y="2087509"/>
            <a:ext cx="1603696" cy="15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/>
          <p:cNvSpPr txBox="1"/>
          <p:nvPr/>
        </p:nvSpPr>
        <p:spPr>
          <a:xfrm>
            <a:off x="5394325" y="3570605"/>
            <a:ext cx="30276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Anyone who is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interested 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economics 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5400000">
            <a:off x="-60590" y="60590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16200000">
            <a:off x="7964345" y="5678345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4580795" y="3912671"/>
            <a:ext cx="540000" cy="540000"/>
            <a:chOff x="6782426" y="5362065"/>
            <a:chExt cx="928740" cy="928740"/>
          </a:xfrm>
        </p:grpSpPr>
        <p:grpSp>
          <p:nvGrpSpPr>
            <p:cNvPr id="8" name="组合 7"/>
            <p:cNvGrpSpPr/>
            <p:nvPr/>
          </p:nvGrpSpPr>
          <p:grpSpPr>
            <a:xfrm>
              <a:off x="6782426" y="5362065"/>
              <a:ext cx="928740" cy="928740"/>
              <a:chOff x="6585478" y="1661232"/>
              <a:chExt cx="928740" cy="92874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585478" y="1661232"/>
                <a:ext cx="928740" cy="92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7128729" y="5705784"/>
              <a:ext cx="305515" cy="227718"/>
            </a:xfrm>
            <a:custGeom>
              <a:avLst/>
              <a:gdLst>
                <a:gd name="T0" fmla="*/ 201 w 983"/>
                <a:gd name="T1" fmla="*/ 386 h 731"/>
                <a:gd name="T2" fmla="*/ 359 w 983"/>
                <a:gd name="T3" fmla="*/ 110 h 731"/>
                <a:gd name="T4" fmla="*/ 398 w 983"/>
                <a:gd name="T5" fmla="*/ 64 h 731"/>
                <a:gd name="T6" fmla="*/ 759 w 983"/>
                <a:gd name="T7" fmla="*/ 93 h 731"/>
                <a:gd name="T8" fmla="*/ 738 w 983"/>
                <a:gd name="T9" fmla="*/ 49 h 731"/>
                <a:gd name="T10" fmla="*/ 821 w 983"/>
                <a:gd name="T11" fmla="*/ 24 h 731"/>
                <a:gd name="T12" fmla="*/ 877 w 983"/>
                <a:gd name="T13" fmla="*/ 27 h 731"/>
                <a:gd name="T14" fmla="*/ 859 w 983"/>
                <a:gd name="T15" fmla="*/ 109 h 731"/>
                <a:gd name="T16" fmla="*/ 830 w 983"/>
                <a:gd name="T17" fmla="*/ 154 h 731"/>
                <a:gd name="T18" fmla="*/ 623 w 983"/>
                <a:gd name="T19" fmla="*/ 344 h 731"/>
                <a:gd name="T20" fmla="*/ 622 w 983"/>
                <a:gd name="T21" fmla="*/ 345 h 731"/>
                <a:gd name="T22" fmla="*/ 952 w 983"/>
                <a:gd name="T23" fmla="*/ 670 h 731"/>
                <a:gd name="T24" fmla="*/ 952 w 983"/>
                <a:gd name="T25" fmla="*/ 731 h 731"/>
                <a:gd name="T26" fmla="*/ 763 w 983"/>
                <a:gd name="T27" fmla="*/ 731 h 731"/>
                <a:gd name="T28" fmla="*/ 558 w 983"/>
                <a:gd name="T29" fmla="*/ 731 h 731"/>
                <a:gd name="T30" fmla="*/ 353 w 983"/>
                <a:gd name="T31" fmla="*/ 731 h 731"/>
                <a:gd name="T32" fmla="*/ 148 w 983"/>
                <a:gd name="T33" fmla="*/ 731 h 731"/>
                <a:gd name="T34" fmla="*/ 0 w 983"/>
                <a:gd name="T35" fmla="*/ 701 h 731"/>
                <a:gd name="T36" fmla="*/ 31 w 983"/>
                <a:gd name="T37" fmla="*/ 0 h 731"/>
                <a:gd name="T38" fmla="*/ 62 w 983"/>
                <a:gd name="T39" fmla="*/ 670 h 731"/>
                <a:gd name="T40" fmla="*/ 148 w 983"/>
                <a:gd name="T41" fmla="*/ 530 h 731"/>
                <a:gd name="T42" fmla="*/ 236 w 983"/>
                <a:gd name="T43" fmla="*/ 499 h 731"/>
                <a:gd name="T44" fmla="*/ 267 w 983"/>
                <a:gd name="T45" fmla="*/ 670 h 731"/>
                <a:gd name="T46" fmla="*/ 353 w 983"/>
                <a:gd name="T47" fmla="*/ 316 h 731"/>
                <a:gd name="T48" fmla="*/ 441 w 983"/>
                <a:gd name="T49" fmla="*/ 286 h 731"/>
                <a:gd name="T50" fmla="*/ 472 w 983"/>
                <a:gd name="T51" fmla="*/ 670 h 731"/>
                <a:gd name="T52" fmla="*/ 558 w 983"/>
                <a:gd name="T53" fmla="*/ 421 h 731"/>
                <a:gd name="T54" fmla="*/ 646 w 983"/>
                <a:gd name="T55" fmla="*/ 390 h 731"/>
                <a:gd name="T56" fmla="*/ 677 w 983"/>
                <a:gd name="T57" fmla="*/ 670 h 731"/>
                <a:gd name="T58" fmla="*/ 763 w 983"/>
                <a:gd name="T59" fmla="*/ 245 h 731"/>
                <a:gd name="T60" fmla="*/ 851 w 983"/>
                <a:gd name="T61" fmla="*/ 214 h 731"/>
                <a:gd name="T62" fmla="*/ 881 w 983"/>
                <a:gd name="T63" fmla="*/ 6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3" h="731">
                  <a:moveTo>
                    <a:pt x="404" y="154"/>
                  </a:moveTo>
                  <a:lnTo>
                    <a:pt x="201" y="386"/>
                  </a:lnTo>
                  <a:lnTo>
                    <a:pt x="153" y="345"/>
                  </a:lnTo>
                  <a:lnTo>
                    <a:pt x="359" y="110"/>
                  </a:lnTo>
                  <a:lnTo>
                    <a:pt x="359" y="110"/>
                  </a:lnTo>
                  <a:lnTo>
                    <a:pt x="398" y="64"/>
                  </a:lnTo>
                  <a:lnTo>
                    <a:pt x="616" y="255"/>
                  </a:lnTo>
                  <a:lnTo>
                    <a:pt x="759" y="93"/>
                  </a:lnTo>
                  <a:lnTo>
                    <a:pt x="734" y="71"/>
                  </a:lnTo>
                  <a:cubicBezTo>
                    <a:pt x="724" y="63"/>
                    <a:pt x="726" y="53"/>
                    <a:pt x="738" y="49"/>
                  </a:cubicBezTo>
                  <a:lnTo>
                    <a:pt x="777" y="37"/>
                  </a:lnTo>
                  <a:cubicBezTo>
                    <a:pt x="789" y="34"/>
                    <a:pt x="809" y="27"/>
                    <a:pt x="821" y="24"/>
                  </a:cubicBezTo>
                  <a:lnTo>
                    <a:pt x="860" y="12"/>
                  </a:lnTo>
                  <a:cubicBezTo>
                    <a:pt x="872" y="8"/>
                    <a:pt x="880" y="15"/>
                    <a:pt x="877" y="27"/>
                  </a:cubicBezTo>
                  <a:lnTo>
                    <a:pt x="869" y="65"/>
                  </a:lnTo>
                  <a:cubicBezTo>
                    <a:pt x="866" y="77"/>
                    <a:pt x="862" y="97"/>
                    <a:pt x="859" y="109"/>
                  </a:cubicBezTo>
                  <a:lnTo>
                    <a:pt x="851" y="147"/>
                  </a:lnTo>
                  <a:cubicBezTo>
                    <a:pt x="849" y="159"/>
                    <a:pt x="839" y="162"/>
                    <a:pt x="830" y="154"/>
                  </a:cubicBezTo>
                  <a:lnTo>
                    <a:pt x="807" y="134"/>
                  </a:lnTo>
                  <a:lnTo>
                    <a:pt x="623" y="344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404" y="154"/>
                  </a:lnTo>
                  <a:close/>
                  <a:moveTo>
                    <a:pt x="952" y="670"/>
                  </a:moveTo>
                  <a:cubicBezTo>
                    <a:pt x="969" y="670"/>
                    <a:pt x="983" y="684"/>
                    <a:pt x="983" y="701"/>
                  </a:cubicBezTo>
                  <a:cubicBezTo>
                    <a:pt x="983" y="718"/>
                    <a:pt x="969" y="731"/>
                    <a:pt x="952" y="731"/>
                  </a:cubicBezTo>
                  <a:lnTo>
                    <a:pt x="881" y="731"/>
                  </a:lnTo>
                  <a:lnTo>
                    <a:pt x="763" y="731"/>
                  </a:lnTo>
                  <a:lnTo>
                    <a:pt x="677" y="731"/>
                  </a:lnTo>
                  <a:lnTo>
                    <a:pt x="558" y="731"/>
                  </a:lnTo>
                  <a:lnTo>
                    <a:pt x="472" y="731"/>
                  </a:lnTo>
                  <a:lnTo>
                    <a:pt x="353" y="731"/>
                  </a:lnTo>
                  <a:lnTo>
                    <a:pt x="267" y="731"/>
                  </a:lnTo>
                  <a:lnTo>
                    <a:pt x="148" y="731"/>
                  </a:lnTo>
                  <a:lnTo>
                    <a:pt x="32" y="731"/>
                  </a:lnTo>
                  <a:cubicBezTo>
                    <a:pt x="14" y="731"/>
                    <a:pt x="0" y="718"/>
                    <a:pt x="0" y="701"/>
                  </a:cubicBezTo>
                  <a:lnTo>
                    <a:pt x="0" y="31"/>
                  </a:ln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lnTo>
                    <a:pt x="62" y="670"/>
                  </a:lnTo>
                  <a:lnTo>
                    <a:pt x="148" y="670"/>
                  </a:lnTo>
                  <a:lnTo>
                    <a:pt x="148" y="530"/>
                  </a:lnTo>
                  <a:cubicBezTo>
                    <a:pt x="148" y="513"/>
                    <a:pt x="162" y="499"/>
                    <a:pt x="179" y="499"/>
                  </a:cubicBezTo>
                  <a:lnTo>
                    <a:pt x="236" y="499"/>
                  </a:lnTo>
                  <a:cubicBezTo>
                    <a:pt x="253" y="499"/>
                    <a:pt x="267" y="513"/>
                    <a:pt x="267" y="530"/>
                  </a:cubicBezTo>
                  <a:lnTo>
                    <a:pt x="267" y="670"/>
                  </a:lnTo>
                  <a:lnTo>
                    <a:pt x="353" y="670"/>
                  </a:lnTo>
                  <a:lnTo>
                    <a:pt x="353" y="316"/>
                  </a:lnTo>
                  <a:cubicBezTo>
                    <a:pt x="353" y="299"/>
                    <a:pt x="367" y="286"/>
                    <a:pt x="384" y="286"/>
                  </a:cubicBezTo>
                  <a:lnTo>
                    <a:pt x="441" y="286"/>
                  </a:lnTo>
                  <a:cubicBezTo>
                    <a:pt x="458" y="286"/>
                    <a:pt x="472" y="299"/>
                    <a:pt x="472" y="316"/>
                  </a:cubicBezTo>
                  <a:lnTo>
                    <a:pt x="472" y="670"/>
                  </a:lnTo>
                  <a:lnTo>
                    <a:pt x="558" y="670"/>
                  </a:lnTo>
                  <a:lnTo>
                    <a:pt x="558" y="421"/>
                  </a:lnTo>
                  <a:cubicBezTo>
                    <a:pt x="558" y="404"/>
                    <a:pt x="572" y="390"/>
                    <a:pt x="589" y="390"/>
                  </a:cubicBezTo>
                  <a:lnTo>
                    <a:pt x="646" y="390"/>
                  </a:lnTo>
                  <a:cubicBezTo>
                    <a:pt x="663" y="390"/>
                    <a:pt x="677" y="404"/>
                    <a:pt x="677" y="421"/>
                  </a:cubicBezTo>
                  <a:lnTo>
                    <a:pt x="677" y="670"/>
                  </a:lnTo>
                  <a:lnTo>
                    <a:pt x="763" y="670"/>
                  </a:lnTo>
                  <a:lnTo>
                    <a:pt x="763" y="245"/>
                  </a:lnTo>
                  <a:cubicBezTo>
                    <a:pt x="763" y="228"/>
                    <a:pt x="776" y="214"/>
                    <a:pt x="793" y="214"/>
                  </a:cubicBezTo>
                  <a:lnTo>
                    <a:pt x="851" y="214"/>
                  </a:lnTo>
                  <a:cubicBezTo>
                    <a:pt x="868" y="214"/>
                    <a:pt x="881" y="228"/>
                    <a:pt x="881" y="245"/>
                  </a:cubicBezTo>
                  <a:lnTo>
                    <a:pt x="881" y="670"/>
                  </a:lnTo>
                  <a:lnTo>
                    <a:pt x="952" y="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65" y="750198"/>
            <a:ext cx="9144000" cy="182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6085" y="2907665"/>
            <a:ext cx="48660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Dr.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Lihua </a:t>
            </a:r>
            <a:r>
              <a:rPr lang="zh-CN" altLang="en-US" sz="3200" b="1" dirty="0">
                <a:solidFill>
                  <a:srgbClr val="0070C0"/>
                </a:solidFill>
              </a:rPr>
              <a:t>Xu</a:t>
            </a:r>
            <a:r>
              <a:rPr lang="zh-CN" altLang="en-US" sz="2000" b="1" dirty="0">
                <a:solidFill>
                  <a:srgbClr val="0070C0"/>
                </a:solidFill>
              </a:rPr>
              <a:t>, 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PhD </a:t>
            </a:r>
            <a:r>
              <a:rPr lang="zh-CN" altLang="en-US" sz="2000" b="1" dirty="0">
                <a:solidFill>
                  <a:srgbClr val="0070C0"/>
                </a:solidFill>
              </a:rPr>
              <a:t>in economics</a:t>
            </a:r>
            <a:r>
              <a:rPr lang="en-US" altLang="zh-CN" sz="2000" b="1" dirty="0">
                <a:solidFill>
                  <a:srgbClr val="0070C0"/>
                </a:solidFill>
              </a:rPr>
              <a:t>,</a:t>
            </a:r>
            <a:r>
              <a:rPr lang="zh-CN" altLang="en-US" sz="2000" b="1" dirty="0">
                <a:solidFill>
                  <a:srgbClr val="0070C0"/>
                </a:solidFill>
                <a:sym typeface="+mn-ea"/>
              </a:rPr>
              <a:t>a master student supervisor</a:t>
            </a:r>
            <a:r>
              <a:rPr lang="en-US" altLang="zh-CN" sz="2000" b="1" dirty="0">
                <a:solidFill>
                  <a:srgbClr val="0070C0"/>
                </a:solidFill>
                <a:sym typeface="+mn-ea"/>
              </a:rPr>
              <a:t>,</a:t>
            </a:r>
            <a:r>
              <a:rPr lang="zh-CN" altLang="en-US" sz="2000" b="1" dirty="0">
                <a:solidFill>
                  <a:srgbClr val="0070C0"/>
                </a:solidFill>
              </a:rPr>
              <a:t>is an solution-oriented and experienced instructor in the School of Economics and Finance of Xi'an Jiaotong University</a:t>
            </a:r>
            <a:r>
              <a:rPr lang="en-US" altLang="zh-CN" sz="2000" b="1" dirty="0">
                <a:solidFill>
                  <a:srgbClr val="0070C0"/>
                </a:solidFill>
              </a:rPr>
              <a:t>,China.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 She teaches international trade, business English, and microeconomics in English. 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 She has participated in and presided over the national and provincial projects</a:t>
            </a:r>
            <a:r>
              <a:rPr lang="en-US" altLang="zh-CN" sz="2000" b="1" dirty="0">
                <a:solidFill>
                  <a:srgbClr val="0070C0"/>
                </a:solidFill>
              </a:rPr>
              <a:t> and</a:t>
            </a:r>
            <a:r>
              <a:rPr lang="zh-CN" altLang="en-US" sz="2000" b="1" dirty="0">
                <a:solidFill>
                  <a:srgbClr val="0070C0"/>
                </a:solidFill>
              </a:rPr>
              <a:t> has published  academic papers</a:t>
            </a:r>
            <a:r>
              <a:rPr lang="en-US" altLang="zh-CN" sz="2000" b="1" dirty="0">
                <a:solidFill>
                  <a:srgbClr val="0070C0"/>
                </a:solidFill>
              </a:rPr>
              <a:t> in the field of international trade , service trade etc.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0225" y="289468"/>
            <a:ext cx="52565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Brief information of the lecturer</a:t>
            </a:r>
            <a:r>
              <a:rPr lang="en-US" altLang="zh-CN" sz="2400" b="1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en-US" altLang="zh-CN" sz="24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980" y="3077210"/>
            <a:ext cx="3093085" cy="301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353"/>
            <a:ext cx="9144000" cy="182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4300" y="3133725"/>
            <a:ext cx="9144635" cy="317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>
                <a:solidFill>
                  <a:srgbClr val="00B0F0"/>
                </a:solidFill>
              </a:rPr>
              <a:t>2015, “Certificate of Excellence in Teaching ”by Lincoln Public Schools, </a:t>
            </a:r>
            <a:r>
              <a:rPr sz="2000" b="1" dirty="0" err="1">
                <a:solidFill>
                  <a:srgbClr val="00B0F0"/>
                </a:solidFill>
              </a:rPr>
              <a:t>Nebraska,USA</a:t>
            </a:r>
            <a:endParaRPr sz="2000" b="1" dirty="0">
              <a:solidFill>
                <a:srgbClr val="00B0F0"/>
              </a:solidFill>
            </a:endParaRPr>
          </a:p>
          <a:p>
            <a:r>
              <a:rPr sz="2000" b="1" dirty="0"/>
              <a:t>2015, ”Honorary Citizen” by Mayor of Lincoln </a:t>
            </a:r>
            <a:r>
              <a:rPr sz="2000" b="1" dirty="0" smtClean="0"/>
              <a:t>,</a:t>
            </a:r>
            <a:r>
              <a:rPr lang="en-US" sz="2000" b="1" dirty="0" smtClean="0"/>
              <a:t> </a:t>
            </a:r>
            <a:r>
              <a:rPr sz="2000" b="1" dirty="0" smtClean="0"/>
              <a:t>Nebraska,</a:t>
            </a:r>
            <a:r>
              <a:rPr lang="en-US" sz="2000" b="1" dirty="0" smtClean="0"/>
              <a:t> </a:t>
            </a:r>
            <a:r>
              <a:rPr sz="2000" b="1" dirty="0" smtClean="0"/>
              <a:t>USA</a:t>
            </a:r>
            <a:endParaRPr sz="2000" b="1" dirty="0"/>
          </a:p>
          <a:p>
            <a:r>
              <a:rPr sz="2000" b="1" dirty="0">
                <a:solidFill>
                  <a:srgbClr val="7030A0"/>
                </a:solidFill>
              </a:rPr>
              <a:t>2019, “Teaching Contribution Award” by School of Economics and Finance of Xi’an </a:t>
            </a:r>
            <a:r>
              <a:rPr sz="2000" b="1" dirty="0" err="1">
                <a:solidFill>
                  <a:srgbClr val="7030A0"/>
                </a:solidFill>
              </a:rPr>
              <a:t>Jiaotong</a:t>
            </a:r>
            <a:r>
              <a:rPr sz="2000" b="1" dirty="0">
                <a:solidFill>
                  <a:srgbClr val="7030A0"/>
                </a:solidFill>
              </a:rPr>
              <a:t> University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  <a:p>
            <a:r>
              <a:rPr sz="2000" b="1" dirty="0">
                <a:solidFill>
                  <a:srgbClr val="FF0000"/>
                </a:solidFill>
              </a:rPr>
              <a:t>2019, “Outstanding Teaching Award" by Xi'an </a:t>
            </a:r>
            <a:r>
              <a:rPr sz="2000" b="1" dirty="0" err="1">
                <a:solidFill>
                  <a:srgbClr val="FF0000"/>
                </a:solidFill>
              </a:rPr>
              <a:t>Jiaotong</a:t>
            </a:r>
            <a:r>
              <a:rPr sz="2000" b="1" dirty="0">
                <a:solidFill>
                  <a:srgbClr val="FF0000"/>
                </a:solidFill>
              </a:rPr>
              <a:t> University for English course "Microeconomics Theories and Applications"</a:t>
            </a:r>
            <a:endParaRPr sz="2000" b="1" dirty="0">
              <a:solidFill>
                <a:srgbClr val="FF0000"/>
              </a:solidFill>
            </a:endParaRPr>
          </a:p>
          <a:p>
            <a:r>
              <a:rPr sz="2000" b="1" dirty="0">
                <a:solidFill>
                  <a:srgbClr val="00B0F0"/>
                </a:solidFill>
              </a:rPr>
              <a:t>2021, “Outstanding Teaching Award" by Xi'an </a:t>
            </a:r>
            <a:r>
              <a:rPr sz="2000" b="1" dirty="0" err="1">
                <a:solidFill>
                  <a:srgbClr val="00B0F0"/>
                </a:solidFill>
              </a:rPr>
              <a:t>Jiaotong</a:t>
            </a:r>
            <a:r>
              <a:rPr sz="2000" b="1" dirty="0">
                <a:solidFill>
                  <a:srgbClr val="00B0F0"/>
                </a:solidFill>
              </a:rPr>
              <a:t> University for English course "Microeconomics Theories and Applications"</a:t>
            </a:r>
            <a:endParaRPr sz="2000" b="1" dirty="0">
              <a:solidFill>
                <a:srgbClr val="00B0F0"/>
              </a:solidFill>
            </a:endParaRPr>
          </a:p>
          <a:p>
            <a:r>
              <a:rPr sz="2000" b="1" dirty="0"/>
              <a:t> 2021, ranked the third best teacher on the list of student’s evaluation of their teachers in School of Economics &amp; </a:t>
            </a:r>
            <a:r>
              <a:rPr sz="2000" b="1" dirty="0" smtClean="0"/>
              <a:t>Finance</a:t>
            </a:r>
            <a:r>
              <a:rPr lang="en-US" sz="2000" b="1" dirty="0" smtClean="0"/>
              <a:t>, </a:t>
            </a:r>
            <a:r>
              <a:rPr sz="2000" b="1" dirty="0" smtClean="0"/>
              <a:t>Xi'an </a:t>
            </a:r>
            <a:r>
              <a:rPr sz="2000" b="1" dirty="0" err="1"/>
              <a:t>Jiaotong</a:t>
            </a:r>
            <a:r>
              <a:rPr sz="2000" b="1" dirty="0"/>
              <a:t> University</a:t>
            </a:r>
            <a:endParaRPr sz="20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630225" y="253273"/>
            <a:ext cx="4359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Main Awards for </a:t>
            </a:r>
            <a:r>
              <a:rPr lang="zh-CN" altLang="en-US" sz="24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Teaching</a:t>
            </a:r>
            <a:endParaRPr lang="zh-CN" altLang="en-US" sz="24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65" y="750198"/>
            <a:ext cx="9144000" cy="182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7985" y="2641461"/>
            <a:ext cx="527938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</a:rPr>
              <a:t>Dr.Guiyuan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Ma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,</a:t>
            </a:r>
            <a:r>
              <a:rPr lang="en-US" altLang="zh-CN" sz="2000" b="1" dirty="0">
                <a:solidFill>
                  <a:srgbClr val="0070C0"/>
                </a:solidFill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Assistant </a:t>
            </a:r>
            <a:r>
              <a:rPr lang="en-US" altLang="zh-CN" sz="2000" b="1" dirty="0">
                <a:solidFill>
                  <a:srgbClr val="0070C0"/>
                </a:solidFill>
              </a:rPr>
              <a:t>Professor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en-US" altLang="zh-CN" sz="2000" b="1" dirty="0">
                <a:solidFill>
                  <a:srgbClr val="0070C0"/>
                </a:solidFill>
              </a:rPr>
              <a:t>in School of Economics and Finance, XJTU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.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He is Member </a:t>
            </a:r>
            <a:r>
              <a:rPr lang="en-US" altLang="zh-CN" sz="2000" b="1" dirty="0">
                <a:solidFill>
                  <a:srgbClr val="0070C0"/>
                </a:solidFill>
              </a:rPr>
              <a:t>of Committee for the 2nd International Mathematical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Finance and reviewer </a:t>
            </a:r>
            <a:r>
              <a:rPr lang="en-US" altLang="zh-CN" sz="2000" b="1" dirty="0">
                <a:solidFill>
                  <a:srgbClr val="0070C0"/>
                </a:solidFill>
              </a:rPr>
              <a:t>for  the international journals such as: European Journal of Operational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Research</a:t>
            </a:r>
            <a:r>
              <a:rPr lang="en-US" altLang="zh-CN" sz="2000" b="1" dirty="0">
                <a:solidFill>
                  <a:srgbClr val="0070C0"/>
                </a:solidFill>
              </a:rPr>
              <a:t>,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</a:rPr>
              <a:t>Insurance Mathematics and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Economics, International </a:t>
            </a:r>
            <a:r>
              <a:rPr lang="en-US" altLang="zh-CN" sz="2000" b="1" dirty="0">
                <a:solidFill>
                  <a:srgbClr val="0070C0"/>
                </a:solidFill>
              </a:rPr>
              <a:t>Review of Economics and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Finance, Economic Modelling etc. He has </a:t>
            </a:r>
            <a:r>
              <a:rPr lang="en-US" altLang="zh-CN" sz="2000" b="1" dirty="0">
                <a:solidFill>
                  <a:srgbClr val="0070C0"/>
                </a:solidFill>
              </a:rPr>
              <a:t>published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papers in </a:t>
            </a:r>
            <a:r>
              <a:rPr lang="en-US" altLang="zh-CN" sz="2000" b="1" dirty="0">
                <a:solidFill>
                  <a:srgbClr val="0070C0"/>
                </a:solidFill>
              </a:rPr>
              <a:t>the SSCI/SCI journals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such as  </a:t>
            </a:r>
            <a:r>
              <a:rPr lang="en-US" altLang="zh-CN" sz="2000" b="1" dirty="0">
                <a:solidFill>
                  <a:srgbClr val="0070C0"/>
                </a:solidFill>
              </a:rPr>
              <a:t>in  Insurance: Mathematics and Economics, European Journal of Operational Research, Quantitative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Finance etc.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0225" y="289468"/>
            <a:ext cx="52565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Brief information of the lecturer</a:t>
            </a:r>
            <a:r>
              <a:rPr lang="en-US" altLang="zh-CN" sz="2400" b="1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en-US" altLang="zh-CN" sz="24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30" y="2955708"/>
            <a:ext cx="2623543" cy="3308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65" y="750198"/>
            <a:ext cx="9144000" cy="182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6085" y="2907665"/>
            <a:ext cx="51676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>
                <a:solidFill>
                  <a:srgbClr val="0070C0"/>
                </a:solidFill>
              </a:rPr>
              <a:t>Dr. </a:t>
            </a:r>
            <a:r>
              <a:rPr sz="3200" b="1" dirty="0" err="1">
                <a:solidFill>
                  <a:srgbClr val="0070C0"/>
                </a:solidFill>
              </a:rPr>
              <a:t>Tianyuan</a:t>
            </a:r>
            <a:r>
              <a:rPr sz="3200" b="1" dirty="0">
                <a:solidFill>
                  <a:srgbClr val="0070C0"/>
                </a:solidFill>
              </a:rPr>
              <a:t> Luo</a:t>
            </a:r>
            <a:r>
              <a:rPr lang="en-US" sz="2000" b="1" dirty="0">
                <a:solidFill>
                  <a:srgbClr val="0070C0"/>
                </a:solidFill>
              </a:rPr>
              <a:t>,</a:t>
            </a:r>
            <a:r>
              <a:rPr sz="2000" b="1" dirty="0">
                <a:solidFill>
                  <a:srgbClr val="0070C0"/>
                </a:solidFill>
              </a:rPr>
              <a:t> is an associate professor in School of Economics and Finance, XJTU. He received his </a:t>
            </a:r>
            <a:r>
              <a:rPr sz="2000" b="1" dirty="0" err="1" smtClean="0">
                <a:solidFill>
                  <a:srgbClr val="0070C0"/>
                </a:solidFill>
              </a:rPr>
              <a:t>Ph.D</a:t>
            </a:r>
            <a:r>
              <a:rPr sz="2000" b="1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from the University of Georgia in the U.S. His research interests are labor supply and demand, rural development, and health economics. So far, Dr. Luo has published peer-reviewed papers in the SSCI/SCI journals such as American Journal of Agricultural </a:t>
            </a:r>
            <a:r>
              <a:rPr sz="2000" b="1" dirty="0" smtClean="0">
                <a:solidFill>
                  <a:srgbClr val="0070C0"/>
                </a:solidFill>
              </a:rPr>
              <a:t>Economics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sz="2000" b="1" dirty="0" smtClean="0">
                <a:solidFill>
                  <a:srgbClr val="0070C0"/>
                </a:solidFill>
              </a:rPr>
              <a:t>Health Economics</a:t>
            </a:r>
            <a:r>
              <a:rPr lang="en-US" sz="2000" b="1" dirty="0" smtClean="0">
                <a:solidFill>
                  <a:srgbClr val="0070C0"/>
                </a:solidFill>
              </a:rPr>
              <a:t> ,  </a:t>
            </a:r>
            <a:r>
              <a:rPr sz="2000" b="1" dirty="0" smtClean="0">
                <a:solidFill>
                  <a:srgbClr val="0070C0"/>
                </a:solidFill>
              </a:rPr>
              <a:t>European </a:t>
            </a:r>
            <a:r>
              <a:rPr sz="2000" b="1" dirty="0">
                <a:solidFill>
                  <a:srgbClr val="0070C0"/>
                </a:solidFill>
              </a:rPr>
              <a:t>Review of Agricultural Economics, and Journal of Regulatory Economics.</a:t>
            </a:r>
            <a:r>
              <a:rPr lang="zh-CN" altLang="en-US" sz="2000" b="1" dirty="0">
                <a:solidFill>
                  <a:srgbClr val="0070C0"/>
                </a:solidFill>
              </a:rPr>
              <a:t> 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0225" y="289468"/>
            <a:ext cx="52565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Brief information of the lecturer</a:t>
            </a:r>
            <a:r>
              <a:rPr lang="en-US" altLang="zh-CN" sz="2400" b="1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en-US" altLang="zh-CN" sz="24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9110" y="2698750"/>
            <a:ext cx="3476625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4013021" y="485653"/>
            <a:ext cx="321437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 sessions: </a:t>
            </a:r>
            <a:endParaRPr lang="zh-CN" altLang="en-US" sz="24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x50mins in total, </a:t>
            </a:r>
            <a:endParaRPr lang="zh-CN" altLang="en-US" sz="24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2x50mins each day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4075251" y="2446130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ime</a:t>
            </a:r>
            <a:r>
              <a:rPr lang="en-US" altLang="zh-CN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sent after </a:t>
            </a:r>
            <a:r>
              <a:rPr lang="en-US" altLang="zh-CN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register </a:t>
            </a:r>
            <a:endParaRPr lang="zh-CN" altLang="en-US" sz="24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July 1</a:t>
            </a:r>
            <a:r>
              <a:rPr lang="en-US" altLang="zh-CN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th -July </a:t>
            </a:r>
            <a:r>
              <a:rPr lang="en-US" altLang="zh-CN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th ,202</a:t>
            </a:r>
            <a:r>
              <a:rPr lang="en-US" altLang="zh-CN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, daily</a:t>
            </a:r>
            <a:endParaRPr lang="zh-CN" altLang="en-US" sz="24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3072130" y="2606040"/>
            <a:ext cx="539750" cy="539750"/>
            <a:chOff x="6585478" y="1661232"/>
            <a:chExt cx="928740" cy="928740"/>
          </a:xfrm>
        </p:grpSpPr>
        <p:sp>
          <p:nvSpPr>
            <p:cNvPr id="84" name="椭圆 83"/>
            <p:cNvSpPr/>
            <p:nvPr/>
          </p:nvSpPr>
          <p:spPr>
            <a:xfrm>
              <a:off x="6585478" y="1661232"/>
              <a:ext cx="928740" cy="9287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6706336" y="1782090"/>
              <a:ext cx="687025" cy="6870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6" name="椭圆 85"/>
            <p:cNvSpPr/>
            <p:nvPr/>
          </p:nvSpPr>
          <p:spPr>
            <a:xfrm>
              <a:off x="6779848" y="1855602"/>
              <a:ext cx="540000" cy="540000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Freeform 16"/>
          <p:cNvSpPr>
            <a:spLocks noEditPoints="1"/>
          </p:cNvSpPr>
          <p:nvPr/>
        </p:nvSpPr>
        <p:spPr bwMode="auto">
          <a:xfrm>
            <a:off x="3862705" y="2719070"/>
            <a:ext cx="150495" cy="171450"/>
          </a:xfrm>
          <a:custGeom>
            <a:avLst/>
            <a:gdLst>
              <a:gd name="T0" fmla="*/ 381 w 598"/>
              <a:gd name="T1" fmla="*/ 84 h 674"/>
              <a:gd name="T2" fmla="*/ 296 w 598"/>
              <a:gd name="T3" fmla="*/ 169 h 674"/>
              <a:gd name="T4" fmla="*/ 212 w 598"/>
              <a:gd name="T5" fmla="*/ 169 h 674"/>
              <a:gd name="T6" fmla="*/ 127 w 598"/>
              <a:gd name="T7" fmla="*/ 84 h 674"/>
              <a:gd name="T8" fmla="*/ 212 w 598"/>
              <a:gd name="T9" fmla="*/ 0 h 674"/>
              <a:gd name="T10" fmla="*/ 296 w 598"/>
              <a:gd name="T11" fmla="*/ 0 h 674"/>
              <a:gd name="T12" fmla="*/ 381 w 598"/>
              <a:gd name="T13" fmla="*/ 84 h 674"/>
              <a:gd name="T14" fmla="*/ 421 w 598"/>
              <a:gd name="T15" fmla="*/ 84 h 674"/>
              <a:gd name="T16" fmla="*/ 423 w 598"/>
              <a:gd name="T17" fmla="*/ 103 h 674"/>
              <a:gd name="T18" fmla="*/ 317 w 598"/>
              <a:gd name="T19" fmla="*/ 209 h 674"/>
              <a:gd name="T20" fmla="*/ 191 w 598"/>
              <a:gd name="T21" fmla="*/ 209 h 674"/>
              <a:gd name="T22" fmla="*/ 85 w 598"/>
              <a:gd name="T23" fmla="*/ 103 h 674"/>
              <a:gd name="T24" fmla="*/ 87 w 598"/>
              <a:gd name="T25" fmla="*/ 84 h 674"/>
              <a:gd name="T26" fmla="*/ 0 w 598"/>
              <a:gd name="T27" fmla="*/ 188 h 674"/>
              <a:gd name="T28" fmla="*/ 0 w 598"/>
              <a:gd name="T29" fmla="*/ 569 h 674"/>
              <a:gd name="T30" fmla="*/ 106 w 598"/>
              <a:gd name="T31" fmla="*/ 674 h 674"/>
              <a:gd name="T32" fmla="*/ 387 w 598"/>
              <a:gd name="T33" fmla="*/ 674 h 674"/>
              <a:gd name="T34" fmla="*/ 272 w 598"/>
              <a:gd name="T35" fmla="*/ 500 h 674"/>
              <a:gd name="T36" fmla="*/ 461 w 598"/>
              <a:gd name="T37" fmla="*/ 311 h 674"/>
              <a:gd name="T38" fmla="*/ 508 w 598"/>
              <a:gd name="T39" fmla="*/ 317 h 674"/>
              <a:gd name="T40" fmla="*/ 508 w 598"/>
              <a:gd name="T41" fmla="*/ 188 h 674"/>
              <a:gd name="T42" fmla="*/ 421 w 598"/>
              <a:gd name="T43" fmla="*/ 84 h 674"/>
              <a:gd name="T44" fmla="*/ 238 w 598"/>
              <a:gd name="T45" fmla="*/ 422 h 674"/>
              <a:gd name="T46" fmla="*/ 238 w 598"/>
              <a:gd name="T47" fmla="*/ 422 h 674"/>
              <a:gd name="T48" fmla="*/ 106 w 598"/>
              <a:gd name="T49" fmla="*/ 422 h 674"/>
              <a:gd name="T50" fmla="*/ 85 w 598"/>
              <a:gd name="T51" fmla="*/ 401 h 674"/>
              <a:gd name="T52" fmla="*/ 106 w 598"/>
              <a:gd name="T53" fmla="*/ 380 h 674"/>
              <a:gd name="T54" fmla="*/ 238 w 598"/>
              <a:gd name="T55" fmla="*/ 380 h 674"/>
              <a:gd name="T56" fmla="*/ 259 w 598"/>
              <a:gd name="T57" fmla="*/ 401 h 674"/>
              <a:gd name="T58" fmla="*/ 238 w 598"/>
              <a:gd name="T59" fmla="*/ 422 h 674"/>
              <a:gd name="T60" fmla="*/ 280 w 598"/>
              <a:gd name="T61" fmla="*/ 338 h 674"/>
              <a:gd name="T62" fmla="*/ 280 w 598"/>
              <a:gd name="T63" fmla="*/ 338 h 674"/>
              <a:gd name="T64" fmla="*/ 106 w 598"/>
              <a:gd name="T65" fmla="*/ 338 h 674"/>
              <a:gd name="T66" fmla="*/ 85 w 598"/>
              <a:gd name="T67" fmla="*/ 317 h 674"/>
              <a:gd name="T68" fmla="*/ 106 w 598"/>
              <a:gd name="T69" fmla="*/ 296 h 674"/>
              <a:gd name="T70" fmla="*/ 280 w 598"/>
              <a:gd name="T71" fmla="*/ 296 h 674"/>
              <a:gd name="T72" fmla="*/ 302 w 598"/>
              <a:gd name="T73" fmla="*/ 317 h 674"/>
              <a:gd name="T74" fmla="*/ 280 w 598"/>
              <a:gd name="T75" fmla="*/ 338 h 674"/>
              <a:gd name="T76" fmla="*/ 496 w 598"/>
              <a:gd name="T77" fmla="*/ 369 h 674"/>
              <a:gd name="T78" fmla="*/ 463 w 598"/>
              <a:gd name="T79" fmla="*/ 365 h 674"/>
              <a:gd name="T80" fmla="*/ 328 w 598"/>
              <a:gd name="T81" fmla="*/ 500 h 674"/>
              <a:gd name="T82" fmla="*/ 434 w 598"/>
              <a:gd name="T83" fmla="*/ 632 h 674"/>
              <a:gd name="T84" fmla="*/ 463 w 598"/>
              <a:gd name="T85" fmla="*/ 635 h 674"/>
              <a:gd name="T86" fmla="*/ 598 w 598"/>
              <a:gd name="T87" fmla="*/ 500 h 674"/>
              <a:gd name="T88" fmla="*/ 496 w 598"/>
              <a:gd name="T89" fmla="*/ 369 h 674"/>
              <a:gd name="T90" fmla="*/ 539 w 598"/>
              <a:gd name="T91" fmla="*/ 481 h 674"/>
              <a:gd name="T92" fmla="*/ 539 w 598"/>
              <a:gd name="T93" fmla="*/ 481 h 674"/>
              <a:gd name="T94" fmla="*/ 496 w 598"/>
              <a:gd name="T95" fmla="*/ 523 h 674"/>
              <a:gd name="T96" fmla="*/ 463 w 598"/>
              <a:gd name="T97" fmla="*/ 557 h 674"/>
              <a:gd name="T98" fmla="*/ 425 w 598"/>
              <a:gd name="T99" fmla="*/ 557 h 674"/>
              <a:gd name="T100" fmla="*/ 386 w 598"/>
              <a:gd name="T101" fmla="*/ 519 h 674"/>
              <a:gd name="T102" fmla="*/ 386 w 598"/>
              <a:gd name="T103" fmla="*/ 481 h 674"/>
              <a:gd name="T104" fmla="*/ 425 w 598"/>
              <a:gd name="T105" fmla="*/ 481 h 674"/>
              <a:gd name="T106" fmla="*/ 444 w 598"/>
              <a:gd name="T107" fmla="*/ 500 h 674"/>
              <a:gd name="T108" fmla="*/ 496 w 598"/>
              <a:gd name="T109" fmla="*/ 447 h 674"/>
              <a:gd name="T110" fmla="*/ 501 w 598"/>
              <a:gd name="T111" fmla="*/ 443 h 674"/>
              <a:gd name="T112" fmla="*/ 539 w 598"/>
              <a:gd name="T113" fmla="*/ 443 h 674"/>
              <a:gd name="T114" fmla="*/ 539 w 598"/>
              <a:gd name="T115" fmla="*/ 481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4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7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7"/>
                  <a:pt x="381" y="84"/>
                </a:cubicBezTo>
                <a:close/>
                <a:moveTo>
                  <a:pt x="421" y="84"/>
                </a:moveTo>
                <a:cubicBezTo>
                  <a:pt x="422" y="90"/>
                  <a:pt x="423" y="97"/>
                  <a:pt x="423" y="103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3"/>
                </a:cubicBezTo>
                <a:cubicBezTo>
                  <a:pt x="85" y="97"/>
                  <a:pt x="85" y="90"/>
                  <a:pt x="87" y="84"/>
                </a:cubicBezTo>
                <a:cubicBezTo>
                  <a:pt x="37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7" y="674"/>
                  <a:pt x="106" y="674"/>
                </a:cubicBezTo>
                <a:lnTo>
                  <a:pt x="387" y="674"/>
                </a:lnTo>
                <a:cubicBezTo>
                  <a:pt x="320" y="646"/>
                  <a:pt x="272" y="579"/>
                  <a:pt x="272" y="500"/>
                </a:cubicBezTo>
                <a:cubicBezTo>
                  <a:pt x="272" y="396"/>
                  <a:pt x="357" y="311"/>
                  <a:pt x="461" y="311"/>
                </a:cubicBezTo>
                <a:cubicBezTo>
                  <a:pt x="477" y="311"/>
                  <a:pt x="493" y="313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2"/>
                </a:moveTo>
                <a:lnTo>
                  <a:pt x="238" y="422"/>
                </a:lnTo>
                <a:lnTo>
                  <a:pt x="106" y="422"/>
                </a:lnTo>
                <a:cubicBezTo>
                  <a:pt x="94" y="422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2"/>
                  <a:pt x="238" y="422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8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8"/>
                  <a:pt x="292" y="338"/>
                  <a:pt x="280" y="338"/>
                </a:cubicBezTo>
                <a:close/>
                <a:moveTo>
                  <a:pt x="496" y="369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5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4"/>
                  <a:pt x="598" y="500"/>
                </a:cubicBezTo>
                <a:cubicBezTo>
                  <a:pt x="598" y="437"/>
                  <a:pt x="555" y="384"/>
                  <a:pt x="496" y="369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3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6" y="519"/>
                </a:lnTo>
                <a:cubicBezTo>
                  <a:pt x="376" y="508"/>
                  <a:pt x="376" y="491"/>
                  <a:pt x="386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49" y="453"/>
                  <a:pt x="549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105055" y="630687"/>
            <a:ext cx="540000" cy="540000"/>
            <a:chOff x="4605330" y="979808"/>
            <a:chExt cx="720000" cy="720000"/>
          </a:xfrm>
        </p:grpSpPr>
        <p:grpSp>
          <p:nvGrpSpPr>
            <p:cNvPr id="76" name="组合 75"/>
            <p:cNvGrpSpPr/>
            <p:nvPr/>
          </p:nvGrpSpPr>
          <p:grpSpPr>
            <a:xfrm>
              <a:off x="4605330" y="979808"/>
              <a:ext cx="720000" cy="720000"/>
              <a:chOff x="6585482" y="1661233"/>
              <a:chExt cx="928741" cy="928741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6585482" y="1661233"/>
                <a:ext cx="928741" cy="9287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Freeform 22"/>
            <p:cNvSpPr>
              <a:spLocks noEditPoints="1"/>
            </p:cNvSpPr>
            <p:nvPr/>
          </p:nvSpPr>
          <p:spPr bwMode="auto">
            <a:xfrm>
              <a:off x="4869578" y="1208456"/>
              <a:ext cx="200334" cy="235261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>
            <a:grpSpLocks noChangeAspect="1"/>
          </p:cNvGrpSpPr>
          <p:nvPr/>
        </p:nvGrpSpPr>
        <p:grpSpPr>
          <a:xfrm>
            <a:off x="3103150" y="4512911"/>
            <a:ext cx="540000" cy="540000"/>
            <a:chOff x="6782426" y="4000925"/>
            <a:chExt cx="928740" cy="928740"/>
          </a:xfrm>
        </p:grpSpPr>
        <p:grpSp>
          <p:nvGrpSpPr>
            <p:cNvPr id="88" name="组合 87"/>
            <p:cNvGrpSpPr/>
            <p:nvPr/>
          </p:nvGrpSpPr>
          <p:grpSpPr>
            <a:xfrm>
              <a:off x="6782426" y="4000925"/>
              <a:ext cx="928740" cy="928740"/>
              <a:chOff x="6585478" y="1661232"/>
              <a:chExt cx="928740" cy="928740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6585478" y="1661232"/>
                <a:ext cx="928740" cy="92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7118936" y="4312540"/>
              <a:ext cx="260967" cy="328186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348615" y="1628140"/>
            <a:ext cx="2409825" cy="2484120"/>
            <a:chOff x="836778" y="1675054"/>
            <a:chExt cx="2004782" cy="2673043"/>
          </a:xfrm>
        </p:grpSpPr>
        <p:sp>
          <p:nvSpPr>
            <p:cNvPr id="67" name="椭圆 66"/>
            <p:cNvSpPr/>
            <p:nvPr/>
          </p:nvSpPr>
          <p:spPr>
            <a:xfrm>
              <a:off x="836778" y="1675054"/>
              <a:ext cx="2004782" cy="267304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034165" y="1914547"/>
              <a:ext cx="1631179" cy="2174905"/>
              <a:chOff x="3739822" y="2440887"/>
              <a:chExt cx="1970936" cy="1970936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3739822" y="2440887"/>
                <a:ext cx="1970936" cy="19709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0" name="椭圆 69"/>
              <p:cNvSpPr>
                <a:spLocks noChangeAspect="1"/>
              </p:cNvSpPr>
              <p:nvPr/>
            </p:nvSpPr>
            <p:spPr>
              <a:xfrm>
                <a:off x="3837054" y="2549460"/>
                <a:ext cx="1776466" cy="1776466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9" name="文本框 20"/>
          <p:cNvSpPr>
            <a:spLocks noChangeArrowheads="1"/>
          </p:cNvSpPr>
          <p:nvPr/>
        </p:nvSpPr>
        <p:spPr bwMode="auto">
          <a:xfrm>
            <a:off x="947365" y="4530482"/>
            <a:ext cx="5461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26" name="Picture 2" descr="E:\Hou\信息化建设\web\校徽相关\xjtu.png"/>
          <p:cNvPicPr>
            <a:picLocks noChangeAspect="1" noChangeArrowheads="1"/>
          </p:cNvPicPr>
          <p:nvPr/>
        </p:nvPicPr>
        <p:blipFill rotWithShape="1"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3" r="87582"/>
          <a:stretch>
            <a:fillRect/>
          </a:stretch>
        </p:blipFill>
        <p:spPr bwMode="auto">
          <a:xfrm>
            <a:off x="764156" y="2088144"/>
            <a:ext cx="1603696" cy="15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/>
          <p:cNvSpPr txBox="1"/>
          <p:nvPr/>
        </p:nvSpPr>
        <p:spPr>
          <a:xfrm>
            <a:off x="2546350" y="4500245"/>
            <a:ext cx="740854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T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eaching in c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lassroom  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online Tencent Meeting 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(link sent after register) 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endParaRPr lang="zh-CN" altLang="en-US" sz="2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5400000">
            <a:off x="-60590" y="60590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16200000">
            <a:off x="7964345" y="5678345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2880,&quot;width&quot;:14400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ISPRING_PRESENTATION_TITLE" val="红色微粒体工作述职报告ppt模板"/>
  <p:tag name="COMMONDATA" val="eyJoZGlkIjoiZWY1ZjkwOTJkOTEwZTE3ODc0OTBiMDA3MGM2Y2ViMWMifQ=="/>
  <p:tag name="KSO_WPP_MARK_KEY" val="1cf3cd7b-b937-4933-98c0-201bd784cf5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Microsoft Sans Serif"/>
        <a:ea typeface="微软雅黑"/>
        <a:cs typeface="Heiti SC Light"/>
      </a:majorFont>
      <a:minorFont>
        <a:latin typeface="Calibri"/>
        <a:ea typeface="微软雅黑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3282</Words>
  <Application>WPS 演示</Application>
  <PresentationFormat>全屏显示(4:3)</PresentationFormat>
  <Paragraphs>124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Kartika</vt:lpstr>
      <vt:lpstr>PMingLiU-ExtB</vt:lpstr>
      <vt:lpstr>Arial Black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红色微粒体工作述职报告ppt模板</dc:title>
  <dc:creator/>
  <cp:lastModifiedBy>1</cp:lastModifiedBy>
  <cp:revision>35</cp:revision>
  <dcterms:created xsi:type="dcterms:W3CDTF">2017-02-16T14:15:00Z</dcterms:created>
  <dcterms:modified xsi:type="dcterms:W3CDTF">2023-06-02T02:43:16Z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5C5F9FCF0C65439BA78ECE4A7720E80A_13</vt:lpwstr>
  </property>
  <property fmtid="{D5CDD505-2E9C-101B-9397-08002B2CF9AE}" pid="3" name="KSOProductBuildVer">
    <vt:lpwstr>2052-11.1.0.14036</vt:lpwstr>
  </property>
</Properties>
</file>